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B09B"/>
    <a:srgbClr val="2B323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03BF9FD-DA0F-4739-9B69-0A2D712E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9" Type="http://schemas.openxmlformats.org/officeDocument/2006/relationships/image" Target="../media/image21.pn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47" Type="http://schemas.openxmlformats.org/officeDocument/2006/relationships/image" Target="../media/image27.jpeg"/><Relationship Id="rId50" Type="http://schemas.openxmlformats.org/officeDocument/2006/relationships/image" Target="../media/image30.jpe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image" Target="../media/image38.svg"/><Relationship Id="rId46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16.png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40" Type="http://schemas.openxmlformats.org/officeDocument/2006/relationships/image" Target="../media/image40.svg"/><Relationship Id="rId45" Type="http://schemas.openxmlformats.org/officeDocument/2006/relationships/image" Target="../media/image25.jpe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image" Target="../media/image28.svg"/><Relationship Id="rId36" Type="http://schemas.openxmlformats.org/officeDocument/2006/relationships/image" Target="../media/image20.png"/><Relationship Id="rId49" Type="http://schemas.openxmlformats.org/officeDocument/2006/relationships/image" Target="../media/image29.jpeg"/><Relationship Id="rId10" Type="http://schemas.openxmlformats.org/officeDocument/2006/relationships/image" Target="../media/image10.svg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4" Type="http://schemas.openxmlformats.org/officeDocument/2006/relationships/image" Target="../media/image24.jpe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15.png"/><Relationship Id="rId30" Type="http://schemas.openxmlformats.org/officeDocument/2006/relationships/image" Target="../media/image30.svg"/><Relationship Id="rId35" Type="http://schemas.openxmlformats.org/officeDocument/2006/relationships/image" Target="../media/image19.png"/><Relationship Id="rId43" Type="http://schemas.openxmlformats.org/officeDocument/2006/relationships/image" Target="../media/image23.jpeg"/><Relationship Id="rId48" Type="http://schemas.openxmlformats.org/officeDocument/2006/relationships/image" Target="../media/image28.jpeg"/><Relationship Id="rId8" Type="http://schemas.openxmlformats.org/officeDocument/2006/relationships/image" Target="../media/image8.svg"/><Relationship Id="rId51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507" y="109234"/>
            <a:ext cx="8515350" cy="7390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CC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  Progression in </a:t>
            </a:r>
            <a:r>
              <a:rPr lang="en-US" sz="2800" dirty="0" smtClean="0">
                <a:solidFill>
                  <a:srgbClr val="CC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P.E Curriculum</a:t>
            </a:r>
            <a:endParaRPr lang="en-US" sz="2800" dirty="0">
              <a:solidFill>
                <a:srgbClr val="CC3399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EA65C-CA1F-40C5-83BE-64F3E9AB33AA}"/>
              </a:ext>
            </a:extLst>
          </p:cNvPr>
          <p:cNvGrpSpPr/>
          <p:nvPr/>
        </p:nvGrpSpPr>
        <p:grpSpPr>
          <a:xfrm>
            <a:off x="1353494" y="1844683"/>
            <a:ext cx="6956510" cy="3382986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3661128" y="1476247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Year 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5677350" y="1471338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</a:rPr>
              <a:t>Year 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2703190" y="32060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Year 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5727800" y="316155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</a:rPr>
              <a:t>Year 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3969637" y="4827420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0B09B"/>
                </a:solidFill>
              </a:rPr>
              <a:t>Year 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6691011" y="48348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38100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C3399"/>
                </a:solidFill>
              </a:rPr>
              <a:t>Year 6</a:t>
            </a: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3191406" y="3945668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CC3399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5959794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3342017" y="2297056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5380182" y="5660865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Universal Access">
            <a:extLst>
              <a:ext uri="{FF2B5EF4-FFF2-40B4-BE49-F238E27FC236}">
                <a16:creationId xmlns:a16="http://schemas.microsoft.com/office/drawing/2014/main" id="{8FF05A06-848E-4B1E-B3F6-0BC22377C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97637" y="1655867"/>
            <a:ext cx="377632" cy="377632"/>
          </a:xfrm>
          <a:prstGeom prst="rect">
            <a:avLst/>
          </a:prstGeom>
        </p:spPr>
      </p:pic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6377E5F-7FCE-4BD5-BF88-2A5DB306AA11}"/>
              </a:ext>
            </a:extLst>
          </p:cNvPr>
          <p:cNvCxnSpPr/>
          <p:nvPr/>
        </p:nvCxnSpPr>
        <p:spPr>
          <a:xfrm>
            <a:off x="1190008" y="2297035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id="{BC1CB7CA-7166-460B-AE2F-ABF79F2BE5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445910" y="3039928"/>
            <a:ext cx="400110" cy="400110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id="{11767BE0-E2A1-4A3B-8012-672508E860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099177" y="562559"/>
            <a:ext cx="202705" cy="202705"/>
          </a:xfrm>
          <a:prstGeom prst="rect">
            <a:avLst/>
          </a:prstGeom>
        </p:spPr>
      </p:pic>
      <p:pic>
        <p:nvPicPr>
          <p:cNvPr id="15" name="Graphic 14" descr="Fruit bowl">
            <a:extLst>
              <a:ext uri="{FF2B5EF4-FFF2-40B4-BE49-F238E27FC236}">
                <a16:creationId xmlns:a16="http://schemas.microsoft.com/office/drawing/2014/main" id="{58502C4A-AB3F-4B63-AD99-9391C53F16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069823" y="3102792"/>
            <a:ext cx="220812" cy="220812"/>
          </a:xfrm>
          <a:prstGeom prst="rect">
            <a:avLst/>
          </a:prstGeom>
        </p:spPr>
      </p:pic>
      <p:pic>
        <p:nvPicPr>
          <p:cNvPr id="17" name="Graphic 16" descr="Dragon dance">
            <a:extLst>
              <a:ext uri="{FF2B5EF4-FFF2-40B4-BE49-F238E27FC236}">
                <a16:creationId xmlns:a16="http://schemas.microsoft.com/office/drawing/2014/main" id="{B5ABB20A-A312-4252-A97D-FD54ABDCE5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682702" y="1337476"/>
            <a:ext cx="391438" cy="391438"/>
          </a:xfrm>
          <a:prstGeom prst="rect">
            <a:avLst/>
          </a:prstGeom>
        </p:spPr>
      </p:pic>
      <p:pic>
        <p:nvPicPr>
          <p:cNvPr id="20" name="Graphic 19" descr="Sleep">
            <a:extLst>
              <a:ext uri="{FF2B5EF4-FFF2-40B4-BE49-F238E27FC236}">
                <a16:creationId xmlns:a16="http://schemas.microsoft.com/office/drawing/2014/main" id="{887B23A9-4328-47C0-B7F2-6DC96D4D3EA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804958" y="3116155"/>
            <a:ext cx="244540" cy="244540"/>
          </a:xfrm>
          <a:prstGeom prst="rect">
            <a:avLst/>
          </a:prstGeom>
        </p:spPr>
      </p:pic>
      <p:pic>
        <p:nvPicPr>
          <p:cNvPr id="35" name="Graphic 34" descr="Shower">
            <a:extLst>
              <a:ext uri="{FF2B5EF4-FFF2-40B4-BE49-F238E27FC236}">
                <a16:creationId xmlns:a16="http://schemas.microsoft.com/office/drawing/2014/main" id="{E06DF31D-4B97-4634-B8F6-6162D342779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928159" y="2297035"/>
            <a:ext cx="219078" cy="219078"/>
          </a:xfrm>
          <a:prstGeom prst="rect">
            <a:avLst/>
          </a:prstGeom>
        </p:spPr>
      </p:pic>
      <p:pic>
        <p:nvPicPr>
          <p:cNvPr id="40" name="Graphic 39" descr="Highway scene">
            <a:extLst>
              <a:ext uri="{FF2B5EF4-FFF2-40B4-BE49-F238E27FC236}">
                <a16:creationId xmlns:a16="http://schemas.microsoft.com/office/drawing/2014/main" id="{8F11A269-FFDB-42BC-A85C-7B09CF75D26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083771" y="4406605"/>
            <a:ext cx="282866" cy="282866"/>
          </a:xfrm>
          <a:prstGeom prst="rect">
            <a:avLst/>
          </a:prstGeom>
        </p:spPr>
      </p:pic>
      <p:pic>
        <p:nvPicPr>
          <p:cNvPr id="42" name="Graphic 41" descr="Signpost">
            <a:extLst>
              <a:ext uri="{FF2B5EF4-FFF2-40B4-BE49-F238E27FC236}">
                <a16:creationId xmlns:a16="http://schemas.microsoft.com/office/drawing/2014/main" id="{092E43F9-F2BC-4C2B-A6DD-131C1FF44BD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1885791" y="3544120"/>
            <a:ext cx="303892" cy="303892"/>
          </a:xfrm>
          <a:prstGeom prst="rect">
            <a:avLst/>
          </a:prstGeom>
        </p:spPr>
      </p:pic>
      <p:pic>
        <p:nvPicPr>
          <p:cNvPr id="44" name="Graphic 43" descr="Gymnast Floor routine">
            <a:extLst>
              <a:ext uri="{FF2B5EF4-FFF2-40B4-BE49-F238E27FC236}">
                <a16:creationId xmlns:a16="http://schemas.microsoft.com/office/drawing/2014/main" id="{9E7D9EE5-5CC2-4501-94DA-F708D963CFF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2125683" y="5352061"/>
            <a:ext cx="290406" cy="290406"/>
          </a:xfrm>
          <a:prstGeom prst="rect">
            <a:avLst/>
          </a:prstGeom>
        </p:spPr>
      </p:pic>
      <p:pic>
        <p:nvPicPr>
          <p:cNvPr id="48" name="Graphic 47" descr="Swimming">
            <a:extLst>
              <a:ext uri="{FF2B5EF4-FFF2-40B4-BE49-F238E27FC236}">
                <a16:creationId xmlns:a16="http://schemas.microsoft.com/office/drawing/2014/main" id="{CD7B1811-C093-4A05-863C-E1FB1885AAE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7714002" y="3937790"/>
            <a:ext cx="391438" cy="391438"/>
          </a:xfrm>
          <a:prstGeom prst="rect">
            <a:avLst/>
          </a:prstGeom>
        </p:spPr>
      </p:pic>
      <p:pic>
        <p:nvPicPr>
          <p:cNvPr id="50" name="Graphic 49" descr="Sport balls">
            <a:extLst>
              <a:ext uri="{FF2B5EF4-FFF2-40B4-BE49-F238E27FC236}">
                <a16:creationId xmlns:a16="http://schemas.microsoft.com/office/drawing/2014/main" id="{A8D31CB7-092D-4A13-8534-B9BB5325D0E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4710111" y="3870449"/>
            <a:ext cx="216224" cy="216224"/>
          </a:xfrm>
          <a:prstGeom prst="rect">
            <a:avLst/>
          </a:prstGeom>
        </p:spPr>
      </p:pic>
      <p:pic>
        <p:nvPicPr>
          <p:cNvPr id="52" name="Graphic 51" descr="Tennis racket and ball">
            <a:extLst>
              <a:ext uri="{FF2B5EF4-FFF2-40B4-BE49-F238E27FC236}">
                <a16:creationId xmlns:a16="http://schemas.microsoft.com/office/drawing/2014/main" id="{F6FF5A6F-97A0-4B3F-8815-5F5B6D322A7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4203029" y="3849604"/>
            <a:ext cx="242003" cy="242003"/>
          </a:xfrm>
          <a:prstGeom prst="rect">
            <a:avLst/>
          </a:prstGeom>
        </p:spPr>
      </p:pic>
      <p:pic>
        <p:nvPicPr>
          <p:cNvPr id="54" name="Graphic 53" descr="Cricket bat and ball">
            <a:extLst>
              <a:ext uri="{FF2B5EF4-FFF2-40B4-BE49-F238E27FC236}">
                <a16:creationId xmlns:a16="http://schemas.microsoft.com/office/drawing/2014/main" id="{E89B91BC-AE98-4899-9A59-AB72B039772D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4443244" y="3847638"/>
            <a:ext cx="227510" cy="227510"/>
          </a:xfrm>
          <a:prstGeom prst="rect">
            <a:avLst/>
          </a:prstGeom>
        </p:spPr>
      </p:pic>
      <p:pic>
        <p:nvPicPr>
          <p:cNvPr id="114" name="Graphic 113" descr="Head with gears">
            <a:extLst>
              <a:ext uri="{FF2B5EF4-FFF2-40B4-BE49-F238E27FC236}">
                <a16:creationId xmlns:a16="http://schemas.microsoft.com/office/drawing/2014/main" id="{727B278F-47BE-40E4-8152-8795266E0F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445910" y="2173924"/>
            <a:ext cx="400110" cy="400110"/>
          </a:xfrm>
          <a:prstGeom prst="rect">
            <a:avLst/>
          </a:prstGeom>
        </p:spPr>
      </p:pic>
      <p:pic>
        <p:nvPicPr>
          <p:cNvPr id="116" name="Graphic 115" descr="Head with gears">
            <a:extLst>
              <a:ext uri="{FF2B5EF4-FFF2-40B4-BE49-F238E27FC236}">
                <a16:creationId xmlns:a16="http://schemas.microsoft.com/office/drawing/2014/main" id="{487BEE61-0F5A-4E91-876C-DB75DA59AD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572339" y="3902742"/>
            <a:ext cx="400110" cy="400110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F0D0F12-6EA1-42F7-9AA1-FE142BABDAC6}"/>
              </a:ext>
            </a:extLst>
          </p:cNvPr>
          <p:cNvGrpSpPr/>
          <p:nvPr/>
        </p:nvGrpSpPr>
        <p:grpSpPr>
          <a:xfrm>
            <a:off x="7131993" y="3982673"/>
            <a:ext cx="1682964" cy="622313"/>
            <a:chOff x="249702" y="4880489"/>
            <a:chExt cx="2202816" cy="62231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B6593A6-97C1-4CDD-92B1-FB78845451EF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Swimming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9944467-DEF3-4F7A-B81A-6F03B752466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b="1" noProof="1">
                  <a:solidFill>
                    <a:srgbClr val="CC3399"/>
                  </a:solidFill>
                </a:rPr>
                <a:t>All pupils will be able to swim 25 </a:t>
              </a:r>
              <a:r>
                <a:rPr lang="en-US" sz="900" b="1" noProof="1" smtClean="0">
                  <a:solidFill>
                    <a:srgbClr val="CC3399"/>
                  </a:solidFill>
                </a:rPr>
                <a:t>m by end of KS2</a:t>
              </a:r>
              <a:endParaRPr lang="en-US" sz="900" b="1" noProof="1">
                <a:solidFill>
                  <a:srgbClr val="CC3399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1276A74-8BEF-4338-BC07-C41274BA0C50}"/>
              </a:ext>
            </a:extLst>
          </p:cNvPr>
          <p:cNvGrpSpPr/>
          <p:nvPr/>
        </p:nvGrpSpPr>
        <p:grpSpPr>
          <a:xfrm>
            <a:off x="742665" y="4427861"/>
            <a:ext cx="1446902" cy="822367"/>
            <a:chOff x="249702" y="4895878"/>
            <a:chExt cx="2202816" cy="822367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9AA07B9-B4CE-4605-928C-15C02D0A6CCB}"/>
                </a:ext>
              </a:extLst>
            </p:cNvPr>
            <p:cNvSpPr txBox="1"/>
            <p:nvPr/>
          </p:nvSpPr>
          <p:spPr>
            <a:xfrm>
              <a:off x="249702" y="4895878"/>
              <a:ext cx="2202816" cy="2616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rgbClr val="CC3399"/>
                  </a:solidFill>
                </a:rPr>
                <a:t>OAA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F443F34-B387-411B-ADBF-64223B1562A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b="1" noProof="1">
                  <a:solidFill>
                    <a:srgbClr val="CC3399"/>
                  </a:solidFill>
                </a:rPr>
                <a:t>Pupils in KS2 will have the opportunity to visit different environments for OAA including </a:t>
              </a:r>
              <a:r>
                <a:rPr lang="en-US" sz="800" b="1" noProof="1" smtClean="0">
                  <a:solidFill>
                    <a:srgbClr val="CC3399"/>
                  </a:solidFill>
                </a:rPr>
                <a:t>residential in Years 5 &amp; 6.</a:t>
              </a:r>
              <a:endParaRPr lang="en-US" sz="800" b="1" noProof="1">
                <a:solidFill>
                  <a:srgbClr val="CC3399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8280102-2F7A-4B3C-B04A-FB8157DC0533}"/>
              </a:ext>
            </a:extLst>
          </p:cNvPr>
          <p:cNvGrpSpPr/>
          <p:nvPr/>
        </p:nvGrpSpPr>
        <p:grpSpPr>
          <a:xfrm>
            <a:off x="7164771" y="1328995"/>
            <a:ext cx="1731532" cy="943885"/>
            <a:chOff x="255548" y="4835916"/>
            <a:chExt cx="2257167" cy="94388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A493221-5636-45B1-ACF0-3C41B36D4002}"/>
                </a:ext>
              </a:extLst>
            </p:cNvPr>
            <p:cNvSpPr txBox="1"/>
            <p:nvPr/>
          </p:nvSpPr>
          <p:spPr>
            <a:xfrm>
              <a:off x="309899" y="4835916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Dance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F711671-E30F-46C7-986A-FE9F83B1714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start to explore different cultures through </a:t>
              </a:r>
              <a:r>
                <a:rPr lang="en-US" sz="900" b="1" noProof="1" smtClean="0">
                  <a:solidFill>
                    <a:srgbClr val="CC3399"/>
                  </a:solidFill>
                </a:rPr>
                <a:t>Dance and take part in Barnet Dance Festival</a:t>
              </a:r>
              <a:endParaRPr lang="en-US" sz="900" b="1" noProof="1">
                <a:solidFill>
                  <a:srgbClr val="CC3399"/>
                </a:solidFill>
              </a:endParaRPr>
            </a:p>
          </p:txBody>
        </p:sp>
      </p:grpSp>
      <p:pic>
        <p:nvPicPr>
          <p:cNvPr id="127" name="Graphic 126" descr="Head with gears">
            <a:extLst>
              <a:ext uri="{FF2B5EF4-FFF2-40B4-BE49-F238E27FC236}">
                <a16:creationId xmlns:a16="http://schemas.microsoft.com/office/drawing/2014/main" id="{CBDD5795-EF83-40E0-B63E-5168E18B59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26824" y="4459167"/>
            <a:ext cx="400110" cy="400110"/>
          </a:xfrm>
          <a:prstGeom prst="rect">
            <a:avLst/>
          </a:prstGeom>
        </p:spPr>
      </p:pic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3F76BAA-3502-4FAD-8157-F25A92DA3C2B}"/>
              </a:ext>
            </a:extLst>
          </p:cNvPr>
          <p:cNvGrpSpPr/>
          <p:nvPr/>
        </p:nvGrpSpPr>
        <p:grpSpPr>
          <a:xfrm>
            <a:off x="7467024" y="3150327"/>
            <a:ext cx="1306333" cy="760812"/>
            <a:chOff x="249702" y="4880489"/>
            <a:chExt cx="2202816" cy="76081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6B761AF-6AD2-4809-B8D4-632202288F4D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Health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A992CAE4-9A2E-45BE-908D-0662D55163BB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learn about the importance of Healthy Eating, Sleep, Weii-being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C2164562-2A1F-4874-A5D1-AC2A65E83C0C}"/>
              </a:ext>
            </a:extLst>
          </p:cNvPr>
          <p:cNvGrpSpPr/>
          <p:nvPr/>
        </p:nvGrpSpPr>
        <p:grpSpPr>
          <a:xfrm>
            <a:off x="3994494" y="3865611"/>
            <a:ext cx="1716475" cy="862712"/>
            <a:chOff x="249702" y="4917089"/>
            <a:chExt cx="2202816" cy="86271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8B7235C-A5F4-4B69-A480-3A3D8065A110}"/>
                </a:ext>
              </a:extLst>
            </p:cNvPr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KS2 Games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47D1625-2A13-4C5F-88D5-858497B3226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Will explore transferable skills, knowledge &amp; understanding</a:t>
              </a:r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id="{F5E89C69-938A-4359-A9F2-6542877C2808}"/>
              </a:ext>
            </a:extLst>
          </p:cNvPr>
          <p:cNvSpPr/>
          <p:nvPr/>
        </p:nvSpPr>
        <p:spPr>
          <a:xfrm>
            <a:off x="964834" y="1487155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Year R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A6810B2A-0C47-46AB-A1E6-AD5BDE6576B2}"/>
              </a:ext>
            </a:extLst>
          </p:cNvPr>
          <p:cNvGrpSpPr/>
          <p:nvPr/>
        </p:nvGrpSpPr>
        <p:grpSpPr>
          <a:xfrm>
            <a:off x="746008" y="861061"/>
            <a:ext cx="2403169" cy="622313"/>
            <a:chOff x="249702" y="4880489"/>
            <a:chExt cx="2202816" cy="62231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C4B7D37-F00D-476D-8437-630204D215E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      The Journey Starts 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368A237-A618-4963-BF38-06C539763524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            All children to achieve a GLD by end of                               Reception</a:t>
              </a: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A79BABF0-E0DC-4C49-90E6-DAAF62D5BA32}"/>
              </a:ext>
            </a:extLst>
          </p:cNvPr>
          <p:cNvSpPr txBox="1"/>
          <p:nvPr/>
        </p:nvSpPr>
        <p:spPr>
          <a:xfrm>
            <a:off x="2817768" y="2329489"/>
            <a:ext cx="2102836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200" b="1" noProof="1">
                <a:solidFill>
                  <a:srgbClr val="CC3399"/>
                </a:solidFill>
              </a:rPr>
              <a:t>Fundamental Movement Skills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A2BDCE2-D48A-482C-B743-86A32B1B20EA}"/>
              </a:ext>
            </a:extLst>
          </p:cNvPr>
          <p:cNvGrpSpPr/>
          <p:nvPr/>
        </p:nvGrpSpPr>
        <p:grpSpPr>
          <a:xfrm>
            <a:off x="5959794" y="498169"/>
            <a:ext cx="2187443" cy="760812"/>
            <a:chOff x="249702" y="4880489"/>
            <a:chExt cx="2202816" cy="760812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8FD6D13-E92B-4156-8FA3-4E4A87C8C7C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Competition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3FDD2F0F-C74D-41F5-BBA2-8F11A72D10BE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be introduced to competition – Intra / Inter Sportsday / Panathlon / School Games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41EA6913-B998-4002-9A4C-BCE19012B169}"/>
              </a:ext>
            </a:extLst>
          </p:cNvPr>
          <p:cNvGrpSpPr/>
          <p:nvPr/>
        </p:nvGrpSpPr>
        <p:grpSpPr>
          <a:xfrm>
            <a:off x="739032" y="3423136"/>
            <a:ext cx="1343539" cy="945478"/>
            <a:chOff x="249702" y="4695823"/>
            <a:chExt cx="2202816" cy="945478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0C4B09A8-30AD-437D-BE06-8C120A3B7690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Community Clubs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3577A44-C76D-4084-8024-42ADB87D7E8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be encouraged to join local clubs – Exit Routes / Sign-posting</a:t>
              </a:r>
            </a:p>
          </p:txBody>
        </p: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id="{30FFFFFB-0F4A-4B9C-86BC-547C4CB5C474}"/>
              </a:ext>
            </a:extLst>
          </p:cNvPr>
          <p:cNvSpPr/>
          <p:nvPr/>
        </p:nvSpPr>
        <p:spPr>
          <a:xfrm>
            <a:off x="6439636" y="2708579"/>
            <a:ext cx="763571" cy="724138"/>
          </a:xfrm>
          <a:prstGeom prst="ellipse">
            <a:avLst/>
          </a:prstGeom>
          <a:solidFill>
            <a:srgbClr val="CC3399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38FC289F-1447-4DB1-9370-8242E1409731}"/>
              </a:ext>
            </a:extLst>
          </p:cNvPr>
          <p:cNvSpPr/>
          <p:nvPr/>
        </p:nvSpPr>
        <p:spPr>
          <a:xfrm>
            <a:off x="2844941" y="1491055"/>
            <a:ext cx="763571" cy="724138"/>
          </a:xfrm>
          <a:prstGeom prst="ellipse">
            <a:avLst/>
          </a:prstGeom>
          <a:solidFill>
            <a:srgbClr val="CC3399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710B8E1-181E-40BA-B20D-719ED96DA541}"/>
              </a:ext>
            </a:extLst>
          </p:cNvPr>
          <p:cNvGrpSpPr/>
          <p:nvPr/>
        </p:nvGrpSpPr>
        <p:grpSpPr>
          <a:xfrm>
            <a:off x="7510772" y="2313886"/>
            <a:ext cx="1314796" cy="899312"/>
            <a:chOff x="249702" y="4880489"/>
            <a:chExt cx="2202816" cy="899312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E650D1B-3933-4F65-8BA2-EA390F8AE2FB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Hygiene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1E9ECF5B-9F31-4C3C-BDE1-B93EFF80676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learn about the importance of Hygiene &amp; Well-being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7EC9FC4-82D1-4C3C-9B51-410AF8921AD1}"/>
              </a:ext>
            </a:extLst>
          </p:cNvPr>
          <p:cNvGrpSpPr/>
          <p:nvPr/>
        </p:nvGrpSpPr>
        <p:grpSpPr>
          <a:xfrm>
            <a:off x="746505" y="5343768"/>
            <a:ext cx="2204256" cy="622313"/>
            <a:chOff x="249702" y="4880489"/>
            <a:chExt cx="2202816" cy="622313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B6FF8C4-7DCB-4405-BF44-A2511B41BB3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Sports Specific Skills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1092F62-3FCA-4175-A188-CAD56AEA353E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learn specific sports skills within lessons applying them in different scenarios and related sports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75C441E-D611-433B-A136-5E05C606811D}"/>
              </a:ext>
            </a:extLst>
          </p:cNvPr>
          <p:cNvGrpSpPr/>
          <p:nvPr/>
        </p:nvGrpSpPr>
        <p:grpSpPr>
          <a:xfrm>
            <a:off x="3168342" y="5735153"/>
            <a:ext cx="2807316" cy="760812"/>
            <a:chOff x="249702" y="4880489"/>
            <a:chExt cx="2202816" cy="760812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A76280BB-DB38-4794-BDEF-508CB1FFFBD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Strategies, Tactics, Rules, Roles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4D5CF745-0BB1-47AE-B511-A9D64C3016E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develop graeter understanding of strategies, tactics and rules for sports. They will take on different roles (e.g. umpire, coach)</a:t>
              </a:r>
            </a:p>
          </p:txBody>
        </p:sp>
      </p:grpSp>
      <p:pic>
        <p:nvPicPr>
          <p:cNvPr id="165" name="Graphic 164" descr="Head with gears">
            <a:extLst>
              <a:ext uri="{FF2B5EF4-FFF2-40B4-BE49-F238E27FC236}">
                <a16:creationId xmlns:a16="http://schemas.microsoft.com/office/drawing/2014/main" id="{D6141243-A4FB-4A48-85DF-32160F0BE3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608512" y="5619448"/>
            <a:ext cx="400110" cy="400110"/>
          </a:xfrm>
          <a:prstGeom prst="rect">
            <a:avLst/>
          </a:prstGeom>
        </p:spPr>
      </p:pic>
      <p:pic>
        <p:nvPicPr>
          <p:cNvPr id="56" name="Graphic 55" descr="Cricket">
            <a:extLst>
              <a:ext uri="{FF2B5EF4-FFF2-40B4-BE49-F238E27FC236}">
                <a16:creationId xmlns:a16="http://schemas.microsoft.com/office/drawing/2014/main" id="{B8B1FF75-4E94-4E2F-BC44-5E6318030B5C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2397203" y="5311372"/>
            <a:ext cx="338555" cy="338555"/>
          </a:xfrm>
          <a:prstGeom prst="rect">
            <a:avLst/>
          </a:prstGeom>
        </p:spPr>
      </p:pic>
      <p:pic>
        <p:nvPicPr>
          <p:cNvPr id="58" name="Graphic 57" descr="Run">
            <a:extLst>
              <a:ext uri="{FF2B5EF4-FFF2-40B4-BE49-F238E27FC236}">
                <a16:creationId xmlns:a16="http://schemas.microsoft.com/office/drawing/2014/main" id="{8A000212-D69B-4D60-9586-7305BA0EB99E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2597429" y="2320269"/>
            <a:ext cx="366065" cy="366065"/>
          </a:xfrm>
          <a:prstGeom prst="rect">
            <a:avLst/>
          </a:prstGeom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id="{4F5AD0B0-CCE3-41C7-A182-834E2DBADC17}"/>
              </a:ext>
            </a:extLst>
          </p:cNvPr>
          <p:cNvSpPr/>
          <p:nvPr/>
        </p:nvSpPr>
        <p:spPr>
          <a:xfrm>
            <a:off x="1807782" y="1499503"/>
            <a:ext cx="763571" cy="724138"/>
          </a:xfrm>
          <a:prstGeom prst="ellipse">
            <a:avLst/>
          </a:prstGeom>
          <a:solidFill>
            <a:srgbClr val="92D050"/>
          </a:soli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Early Years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DFA46C0-A7FC-4B1B-827D-6425EAB58D73}"/>
              </a:ext>
            </a:extLst>
          </p:cNvPr>
          <p:cNvGrpSpPr/>
          <p:nvPr/>
        </p:nvGrpSpPr>
        <p:grpSpPr>
          <a:xfrm>
            <a:off x="4072654" y="4290825"/>
            <a:ext cx="2696516" cy="622313"/>
            <a:chOff x="249702" y="4880489"/>
            <a:chExt cx="2202816" cy="622313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9DB8066-412D-4FD7-86E0-1B538ECA9404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Leadership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1FC38A0-7EA1-4744-8914-1ACEB3268CC0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have opportunity for Sports </a:t>
              </a:r>
              <a:r>
                <a:rPr lang="en-US" sz="900" b="1" noProof="1" smtClean="0">
                  <a:solidFill>
                    <a:srgbClr val="CC3399"/>
                  </a:solidFill>
                </a:rPr>
                <a:t>Leadership as sports leaders and members of the sports council</a:t>
              </a:r>
              <a:endParaRPr lang="en-US" sz="900" b="1" noProof="1">
                <a:solidFill>
                  <a:srgbClr val="CC3399"/>
                </a:solidFill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718D847B-8EC1-4279-A062-07101B37A3C2}"/>
              </a:ext>
            </a:extLst>
          </p:cNvPr>
          <p:cNvGrpSpPr/>
          <p:nvPr/>
        </p:nvGrpSpPr>
        <p:grpSpPr>
          <a:xfrm>
            <a:off x="6291716" y="5735153"/>
            <a:ext cx="2524690" cy="899312"/>
            <a:chOff x="249702" y="4880489"/>
            <a:chExt cx="2202816" cy="899312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D986DF3-A542-43A7-A66D-3A49B8FD976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End of KS2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A47D6DB-4724-4647-9B4F-A153A5412525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leave with a love of PE, physical activity &amp; sport. At High School they will engage in opportunities, clubs, teams. They will choose GCSE PE, Sports Leadership &amp; active, healthy lifestyles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51185C6B-F098-41F9-8A8D-931E0333F2DA}"/>
              </a:ext>
            </a:extLst>
          </p:cNvPr>
          <p:cNvGrpSpPr/>
          <p:nvPr/>
        </p:nvGrpSpPr>
        <p:grpSpPr>
          <a:xfrm>
            <a:off x="3466651" y="853648"/>
            <a:ext cx="2336653" cy="622313"/>
            <a:chOff x="249702" y="4880489"/>
            <a:chExt cx="2202816" cy="62231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8083ABF-3376-4857-A0FD-084EE4A7154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Interventions to support in KS1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2D5DE0D9-CE5F-4552-B439-6A5FDD47AD94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identified for additional support with gross &amp; fine motor skills (Enabling / Accessing)</a:t>
              </a:r>
            </a:p>
          </p:txBody>
        </p:sp>
      </p:grpSp>
      <p:pic>
        <p:nvPicPr>
          <p:cNvPr id="1026" name="Picture 2" descr="St Hugh's Catholic Primary School - School Games Values">
            <a:extLst>
              <a:ext uri="{FF2B5EF4-FFF2-40B4-BE49-F238E27FC236}">
                <a16:creationId xmlns:a16="http://schemas.microsoft.com/office/drawing/2014/main" id="{428149DD-1762-45D8-846F-BFF999224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58" y="530658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Graphic 181" descr="Head with gears">
            <a:extLst>
              <a:ext uri="{FF2B5EF4-FFF2-40B4-BE49-F238E27FC236}">
                <a16:creationId xmlns:a16="http://schemas.microsoft.com/office/drawing/2014/main" id="{4098CD32-E481-4B8E-AE22-458D6BCD67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54183" y="4196299"/>
            <a:ext cx="400110" cy="400110"/>
          </a:xfrm>
          <a:prstGeom prst="rect">
            <a:avLst/>
          </a:prstGeom>
        </p:spPr>
      </p:pic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ACD219E-53DA-49DF-97E6-62B7C04A70AC}"/>
              </a:ext>
            </a:extLst>
          </p:cNvPr>
          <p:cNvGrpSpPr/>
          <p:nvPr/>
        </p:nvGrpSpPr>
        <p:grpSpPr>
          <a:xfrm>
            <a:off x="547526" y="2703333"/>
            <a:ext cx="2187443" cy="760812"/>
            <a:chOff x="249702" y="4880489"/>
            <a:chExt cx="2202816" cy="760812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C80E5136-050A-494E-A0F2-5ADBF42CEB59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Competition Increases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C013A6F-6A9C-4228-9B99-7999C4DAE03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have opportunity for more sports and quality of competition increases to include </a:t>
              </a:r>
              <a:r>
                <a:rPr lang="en-US" sz="900" b="1" noProof="1" smtClean="0">
                  <a:solidFill>
                    <a:srgbClr val="CC3399"/>
                  </a:solidFill>
                </a:rPr>
                <a:t>district and borough compeitions</a:t>
              </a:r>
              <a:endParaRPr lang="en-US" sz="900" b="1" noProof="1">
                <a:solidFill>
                  <a:srgbClr val="CC3399"/>
                </a:solidFill>
              </a:endParaRPr>
            </a:p>
          </p:txBody>
        </p:sp>
      </p:grpSp>
      <p:pic>
        <p:nvPicPr>
          <p:cNvPr id="188" name="Picture 2" descr="St Hugh's Catholic Primary School - School Games Values">
            <a:extLst>
              <a:ext uri="{FF2B5EF4-FFF2-40B4-BE49-F238E27FC236}">
                <a16:creationId xmlns:a16="http://schemas.microsoft.com/office/drawing/2014/main" id="{45D62363-62F6-43A9-8D8B-4B6EA578A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6" y="2567612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Graphic 1027" descr="Heart with pulse">
            <a:extLst>
              <a:ext uri="{FF2B5EF4-FFF2-40B4-BE49-F238E27FC236}">
                <a16:creationId xmlns:a16="http://schemas.microsoft.com/office/drawing/2014/main" id="{7D229762-204B-4AE3-BBCB-BF990919865E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7722164" y="5649927"/>
            <a:ext cx="376536" cy="376536"/>
          </a:xfrm>
          <a:prstGeom prst="rect">
            <a:avLst/>
          </a:prstGeom>
        </p:spPr>
      </p:pic>
      <p:grpSp>
        <p:nvGrpSpPr>
          <p:cNvPr id="191" name="Group 190">
            <a:extLst>
              <a:ext uri="{FF2B5EF4-FFF2-40B4-BE49-F238E27FC236}">
                <a16:creationId xmlns:a16="http://schemas.microsoft.com/office/drawing/2014/main" id="{5BB72FD3-3687-4336-843A-89AEE549AEB3}"/>
              </a:ext>
            </a:extLst>
          </p:cNvPr>
          <p:cNvGrpSpPr/>
          <p:nvPr/>
        </p:nvGrpSpPr>
        <p:grpSpPr>
          <a:xfrm>
            <a:off x="5169699" y="2332803"/>
            <a:ext cx="1034012" cy="760812"/>
            <a:chOff x="249702" y="4880489"/>
            <a:chExt cx="2202816" cy="760812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A073E00-6E75-4BE2-B37A-86A6B9FC1353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The Body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046FBF97-7C28-4F3D-AC16-00274FCDD70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start to learn about their bodies</a:t>
              </a:r>
            </a:p>
          </p:txBody>
        </p:sp>
      </p:grpSp>
      <p:pic>
        <p:nvPicPr>
          <p:cNvPr id="1030" name="Graphic 1029" descr="Skeleton">
            <a:extLst>
              <a:ext uri="{FF2B5EF4-FFF2-40B4-BE49-F238E27FC236}">
                <a16:creationId xmlns:a16="http://schemas.microsoft.com/office/drawing/2014/main" id="{309E9817-5EC5-493F-9DCF-EEC529812B3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5297626" y="2284801"/>
            <a:ext cx="348986" cy="348986"/>
          </a:xfrm>
          <a:prstGeom prst="rect">
            <a:avLst/>
          </a:prstGeom>
        </p:spPr>
      </p:pic>
      <p:pic>
        <p:nvPicPr>
          <p:cNvPr id="1032" name="Graphic 1031" descr="Flag">
            <a:extLst>
              <a:ext uri="{FF2B5EF4-FFF2-40B4-BE49-F238E27FC236}">
                <a16:creationId xmlns:a16="http://schemas.microsoft.com/office/drawing/2014/main" id="{4304BCDB-C95A-4676-BB9A-7452BA76A3D2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8393325" y="4566352"/>
            <a:ext cx="661312" cy="66131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123251-5CBA-4E82-B508-3C9B279D4693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045" y="494710"/>
            <a:ext cx="1206964" cy="12069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20229A-8FD6-4925-BC79-7B68E175B876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668" y="3398063"/>
            <a:ext cx="690924" cy="690924"/>
          </a:xfrm>
          <a:prstGeom prst="rect">
            <a:avLst/>
          </a:prstGeom>
        </p:spPr>
      </p:pic>
      <p:pic>
        <p:nvPicPr>
          <p:cNvPr id="18" name="Picture 17" descr="A picture containing game, sport, racquetball&#10;&#10;Description automatically generated">
            <a:extLst>
              <a:ext uri="{FF2B5EF4-FFF2-40B4-BE49-F238E27FC236}">
                <a16:creationId xmlns:a16="http://schemas.microsoft.com/office/drawing/2014/main" id="{6100696B-4702-4EA2-A7B9-A0B1E30A9DE1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7" y="3188812"/>
            <a:ext cx="800883" cy="800883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D581DC60-368F-412A-A834-AD5AF56DBAC0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661" y="5698342"/>
            <a:ext cx="994743" cy="994743"/>
          </a:xfrm>
          <a:prstGeom prst="rect">
            <a:avLst/>
          </a:prstGeom>
        </p:spPr>
      </p:pic>
      <p:pic>
        <p:nvPicPr>
          <p:cNvPr id="24" name="Picture 23" descr="A picture containing game, pair&#10;&#10;Description automatically generated">
            <a:extLst>
              <a:ext uri="{FF2B5EF4-FFF2-40B4-BE49-F238E27FC236}">
                <a16:creationId xmlns:a16="http://schemas.microsoft.com/office/drawing/2014/main" id="{BE9A2342-4989-4C7F-AF52-7EFB7AB42382}"/>
              </a:ext>
            </a:extLst>
          </p:cNvPr>
          <p:cNvPicPr>
            <a:picLocks noChangeAspect="1"/>
          </p:cNvPicPr>
          <p:nvPr/>
        </p:nvPicPr>
        <p:blipFill>
          <a:blip r:embed="rId4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698" y="4460711"/>
            <a:ext cx="739073" cy="739073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8BFB86-AD90-45FC-9F23-796A2DA9B653}"/>
              </a:ext>
            </a:extLst>
          </p:cNvPr>
          <p:cNvPicPr>
            <a:picLocks noChangeAspect="1"/>
          </p:cNvPicPr>
          <p:nvPr/>
        </p:nvPicPr>
        <p:blipFill>
          <a:blip r:embed="rId4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733" y="362179"/>
            <a:ext cx="1327548" cy="1327548"/>
          </a:xfrm>
          <a:prstGeom prst="rect">
            <a:avLst/>
          </a:prstGeom>
        </p:spPr>
      </p:pic>
      <p:pic>
        <p:nvPicPr>
          <p:cNvPr id="43" name="Picture 42" descr="A drawing of a person&#10;&#10;Description automatically generated">
            <a:extLst>
              <a:ext uri="{FF2B5EF4-FFF2-40B4-BE49-F238E27FC236}">
                <a16:creationId xmlns:a16="http://schemas.microsoft.com/office/drawing/2014/main" id="{E3D13EC8-40B5-4F4F-AC26-7A90C46F5D61}"/>
              </a:ext>
            </a:extLst>
          </p:cNvPr>
          <p:cNvPicPr>
            <a:picLocks noChangeAspect="1"/>
          </p:cNvPicPr>
          <p:nvPr/>
        </p:nvPicPr>
        <p:blipFill>
          <a:blip r:embed="rId4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65" y="4216581"/>
            <a:ext cx="764160" cy="764160"/>
          </a:xfrm>
          <a:prstGeom prst="rect">
            <a:avLst/>
          </a:prstGeom>
        </p:spPr>
      </p:pic>
      <p:pic>
        <p:nvPicPr>
          <p:cNvPr id="46" name="Picture 4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455CBE-DB02-459C-9C59-73025755B93E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8" y="4862645"/>
            <a:ext cx="895589" cy="895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64" y="79784"/>
            <a:ext cx="601750" cy="68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10920</TotalTime>
  <Words>330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Segoe UI Black</vt:lpstr>
      <vt:lpstr>Template PresentationGo</vt:lpstr>
      <vt:lpstr>Template PresentationGo Dark</vt:lpstr>
      <vt:lpstr>Custom Design</vt:lpstr>
      <vt:lpstr>     Progression in P.E Curriculum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cp:lastModifiedBy>J Troy</cp:lastModifiedBy>
  <cp:revision>20</cp:revision>
  <dcterms:created xsi:type="dcterms:W3CDTF">2014-11-26T05:14:11Z</dcterms:created>
  <dcterms:modified xsi:type="dcterms:W3CDTF">2020-11-17T12:49:30Z</dcterms:modified>
  <cp:category>Charts &amp; Diagrams</cp:category>
</cp:coreProperties>
</file>