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60" r:id="rId2"/>
    <p:sldId id="295" r:id="rId3"/>
    <p:sldId id="296" r:id="rId4"/>
    <p:sldId id="297" r:id="rId5"/>
    <p:sldId id="298" r:id="rId6"/>
    <p:sldId id="299" r:id="rId7"/>
    <p:sldId id="300" r:id="rId8"/>
    <p:sldId id="301" r:id="rId9"/>
    <p:sldId id="303" r:id="rId10"/>
    <p:sldId id="302" r:id="rId11"/>
    <p:sldId id="304" r:id="rId12"/>
    <p:sldId id="308" r:id="rId13"/>
    <p:sldId id="306" r:id="rId14"/>
    <p:sldId id="307" r:id="rId15"/>
    <p:sldId id="309" r:id="rId16"/>
    <p:sldId id="310" r:id="rId17"/>
    <p:sldId id="311" r:id="rId18"/>
    <p:sldId id="312" r:id="rId19"/>
    <p:sldId id="317" r:id="rId20"/>
    <p:sldId id="320" r:id="rId21"/>
    <p:sldId id="293" r:id="rId22"/>
    <p:sldId id="256" r:id="rId23"/>
    <p:sldId id="285" r:id="rId24"/>
    <p:sldId id="278" r:id="rId25"/>
    <p:sldId id="279" r:id="rId26"/>
    <p:sldId id="280" r:id="rId27"/>
    <p:sldId id="287" r:id="rId28"/>
    <p:sldId id="288" r:id="rId29"/>
    <p:sldId id="282" r:id="rId30"/>
    <p:sldId id="283" r:id="rId31"/>
    <p:sldId id="284" r:id="rId32"/>
    <p:sldId id="290" r:id="rId33"/>
    <p:sldId id="292" r:id="rId3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5" autoAdjust="0"/>
  </p:normalViewPr>
  <p:slideViewPr>
    <p:cSldViewPr>
      <p:cViewPr varScale="1">
        <p:scale>
          <a:sx n="83" d="100"/>
          <a:sy n="83" d="100"/>
        </p:scale>
        <p:origin x="161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27F8E687-4482-4BD3-BA45-9FD36C8B7791}" type="datetimeFigureOut">
              <a:rPr lang="en-GB" smtClean="0"/>
              <a:t>21/01/2022</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19A0CB84-5A00-451E-ACE5-A1480BA51E51}" type="slidenum">
              <a:rPr lang="en-GB" smtClean="0"/>
              <a:t>‹#›</a:t>
            </a:fld>
            <a:endParaRPr lang="en-GB"/>
          </a:p>
        </p:txBody>
      </p:sp>
    </p:spTree>
    <p:extLst>
      <p:ext uri="{BB962C8B-B14F-4D97-AF65-F5344CB8AC3E}">
        <p14:creationId xmlns:p14="http://schemas.microsoft.com/office/powerpoint/2010/main" val="2267339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62D987-0EC1-4116-94C1-239E9605693C}"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244103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62D987-0EC1-4116-94C1-239E9605693C}"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51407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62D987-0EC1-4116-94C1-239E9605693C}"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355976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62D987-0EC1-4116-94C1-239E9605693C}"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129510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2D987-0EC1-4116-94C1-239E9605693C}"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47526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62D987-0EC1-4116-94C1-239E9605693C}"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313719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62D987-0EC1-4116-94C1-239E9605693C}" type="datetimeFigureOut">
              <a:rPr lang="en-GB" smtClean="0"/>
              <a:t>21/01/2022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196348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62D987-0EC1-4116-94C1-239E9605693C}" type="datetimeFigureOut">
              <a:rPr lang="en-GB" smtClean="0"/>
              <a:t>21/01/2022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284910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2D987-0EC1-4116-94C1-239E9605693C}" type="datetimeFigureOut">
              <a:rPr lang="en-GB" smtClean="0"/>
              <a:t>21/01/2022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144103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D987-0EC1-4116-94C1-239E9605693C}"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95276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D987-0EC1-4116-94C1-239E9605693C}" type="datetimeFigureOut">
              <a:rPr lang="en-GB" smtClean="0"/>
              <a:t>21/01/2022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3B1F1-1987-4FFA-9395-62DB907DB6FB}" type="slidenum">
              <a:rPr lang="en-GB" smtClean="0"/>
              <a:t>‹#›</a:t>
            </a:fld>
            <a:endParaRPr lang="en-GB"/>
          </a:p>
        </p:txBody>
      </p:sp>
    </p:spTree>
    <p:extLst>
      <p:ext uri="{BB962C8B-B14F-4D97-AF65-F5344CB8AC3E}">
        <p14:creationId xmlns:p14="http://schemas.microsoft.com/office/powerpoint/2010/main" val="39641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7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D987-0EC1-4116-94C1-239E9605693C}" type="datetimeFigureOut">
              <a:rPr lang="en-GB" smtClean="0"/>
              <a:t>21/01/2022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3B1F1-1987-4FFA-9395-62DB907DB6FB}" type="slidenum">
              <a:rPr lang="en-GB" smtClean="0"/>
              <a:t>‹#›</a:t>
            </a:fld>
            <a:endParaRPr lang="en-GB"/>
          </a:p>
        </p:txBody>
      </p:sp>
    </p:spTree>
    <p:extLst>
      <p:ext uri="{BB962C8B-B14F-4D97-AF65-F5344CB8AC3E}">
        <p14:creationId xmlns:p14="http://schemas.microsoft.com/office/powerpoint/2010/main" val="98216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busythings.co.uk/" TargetMode="External"/><Relationship Id="rId3" Type="http://schemas.openxmlformats.org/officeDocument/2006/relationships/hyperlink" Target="https://www.youtube.com/playlist?list=PLqh11DN6jmbBHVCDeYtWRgJcZLowiu9cv" TargetMode="External"/><Relationship Id="rId7" Type="http://schemas.openxmlformats.org/officeDocument/2006/relationships/hyperlink" Target="https://www.bbc.co.uk/cbeebies/shows/alphablocks" TargetMode="External"/><Relationship Id="rId2" Type="http://schemas.openxmlformats.org/officeDocument/2006/relationships/hyperlink" Target="http://www.oxfordphonicschecksupport.co.uk/" TargetMode="External"/><Relationship Id="rId1" Type="http://schemas.openxmlformats.org/officeDocument/2006/relationships/slideLayout" Target="../slideLayouts/slideLayout2.xml"/><Relationship Id="rId6" Type="http://schemas.openxmlformats.org/officeDocument/2006/relationships/hyperlink" Target="https://www.teachyourmonstertoread.com/accounts/sign_in" TargetMode="External"/><Relationship Id="rId5" Type="http://schemas.openxmlformats.org/officeDocument/2006/relationships/hyperlink" Target="https://www.edshed.com/en-gb/menu" TargetMode="External"/><Relationship Id="rId10" Type="http://schemas.openxmlformats.org/officeDocument/2006/relationships/image" Target="../media/image22.png"/><Relationship Id="rId4" Type="http://schemas.openxmlformats.org/officeDocument/2006/relationships/hyperlink" Target="https://www.phonicsplay.co.uk/" TargetMode="Externa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5114/STA198202e_2019_ks1_English_reading_Paper2_reading_booklet.pdf" TargetMode="External"/><Relationship Id="rId2" Type="http://schemas.openxmlformats.org/officeDocument/2006/relationships/hyperlink" Target="https://assets.publishing.service.gov.uk/government/uploads/system/uploads/attachment_data/file/805039/STA198200e_2019_ks1_English_reading_Paper1_reading_prompt_and_answer_booklet.pdf" TargetMode="External"/><Relationship Id="rId1" Type="http://schemas.openxmlformats.org/officeDocument/2006/relationships/slideLayout" Target="../slideLayouts/slideLayout7.xml"/><Relationship Id="rId4" Type="http://schemas.openxmlformats.org/officeDocument/2006/relationships/hyperlink" Target="https://assets.publishing.service.gov.uk/government/uploads/system/uploads/attachment_data/file/805118/STA198201e_2019_ks1_English_reading_Paper2_reading_answer_booklet.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5060/STA198205e_2019_ks1_English_GPS_Paper2_questions.pdf" TargetMode="External"/><Relationship Id="rId2" Type="http://schemas.openxmlformats.org/officeDocument/2006/relationships/hyperlink" Target="https://assets.publishing.service.gov.uk/government/uploads/system/uploads/attachment_data/file/805058/STA198204e_2019_ks1_English_GPS_Paper1_spelling.pdf"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5143/STA198208e_2019_ks1_mathematics_Paper2_reasoning.pdf" TargetMode="External"/><Relationship Id="rId2" Type="http://schemas.openxmlformats.org/officeDocument/2006/relationships/hyperlink" Target="https://assets.publishing.service.gov.uk/government/uploads/system/uploads/attachment_data/file/805141/STA198207e_2019_ks1_mathematics_Paper1_arithmetic.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government/publications/2019-scaled-scores-at-key-stage-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91" y="548679"/>
            <a:ext cx="7401833" cy="646331"/>
          </a:xfrm>
          <a:prstGeom prst="rect">
            <a:avLst/>
          </a:prstGeom>
          <a:noFill/>
        </p:spPr>
        <p:txBody>
          <a:bodyPr wrap="none" rtlCol="0">
            <a:spAutoFit/>
          </a:bodyPr>
          <a:lstStyle/>
          <a:p>
            <a:pPr algn="ctr"/>
            <a:r>
              <a:rPr lang="en-GB" sz="3600" b="1" dirty="0" smtClean="0"/>
              <a:t>Meeting for Year 2 Parents and </a:t>
            </a:r>
            <a:r>
              <a:rPr lang="en-GB" sz="3600" b="1" dirty="0" smtClean="0"/>
              <a:t>Carers</a:t>
            </a:r>
            <a:endParaRPr lang="en-GB" sz="3600" b="1" dirty="0" smtClean="0"/>
          </a:p>
        </p:txBody>
      </p:sp>
      <p:pic>
        <p:nvPicPr>
          <p:cNvPr id="8" name="Picture 7" descr="C:\Users\barbara.costa\Downloads\st-theresas-logo2.png"/>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916832"/>
            <a:ext cx="1361580" cy="1374824"/>
          </a:xfrm>
          <a:prstGeom prst="rect">
            <a:avLst/>
          </a:prstGeom>
          <a:noFill/>
          <a:ln>
            <a:noFill/>
          </a:ln>
        </p:spPr>
      </p:pic>
      <p:pic>
        <p:nvPicPr>
          <p:cNvPr id="3" name="Picture 2"/>
          <p:cNvPicPr>
            <a:picLocks noChangeAspect="1"/>
          </p:cNvPicPr>
          <p:nvPr/>
        </p:nvPicPr>
        <p:blipFill>
          <a:blip r:embed="rId3"/>
          <a:stretch>
            <a:fillRect/>
          </a:stretch>
        </p:blipFill>
        <p:spPr>
          <a:xfrm>
            <a:off x="468805" y="3573016"/>
            <a:ext cx="4050450" cy="3024336"/>
          </a:xfrm>
          <a:prstGeom prst="rect">
            <a:avLst/>
          </a:prstGeom>
        </p:spPr>
      </p:pic>
      <p:pic>
        <p:nvPicPr>
          <p:cNvPr id="1026" name="Picture 2" descr="https://www.st-theresas.barnet.sch.uk/wp-content/gallery/classes-1/Topic-to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573016"/>
            <a:ext cx="4075941" cy="304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87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Phase 4 Phonics - no new phonemes to learn!</a:t>
            </a:r>
            <a:endParaRPr lang="en-GB" b="1" dirty="0"/>
          </a:p>
        </p:txBody>
      </p:sp>
      <p:sp>
        <p:nvSpPr>
          <p:cNvPr id="4" name="AutoShape 2" descr="https://mail.lgflmail.org/owa/service.svc/s/GetFileAttachment?id=AAMkADAzNWVlNGJhLTI5ODQtNDlhYi1iZTg3LWJlMDk4ZTc2YjE0ZQBGAAAAAAArVCcOAHVoQri5iDdUh7KeBwCWxWqzx7APTJUE3Ewb5mdWACboNQcFAABcKsqIxVjnRJXjRj4DTf%2BAAANhuLi3AAABEgAQAJ0PLHJ%2Bmd5HngMEuW%2FqNp4%3D&amp;X-OWA-CANARY=cSLvFU3uq0CiezrudAPQn-o4QiSvZ9gI0Unv5l4lqDlrUkgY-2VqW4u9FBzzsP5sRKc6vVZwgl8."/>
          <p:cNvSpPr>
            <a:spLocks noGrp="1" noChangeAspect="1" noChangeArrowheads="1"/>
          </p:cNvSpPr>
          <p:nvPr>
            <p:ph idx="1"/>
          </p:nvPr>
        </p:nvSpPr>
        <p:spPr bwMode="auto">
          <a:xfrm>
            <a:off x="446584" y="1417638"/>
            <a:ext cx="82296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solidFill>
                  <a:schemeClr val="bg1"/>
                </a:solidFill>
              </a:rPr>
              <a:t>This phase normally takes 4 weeks to </a:t>
            </a:r>
            <a:r>
              <a:rPr lang="en-US" dirty="0" smtClean="0">
                <a:solidFill>
                  <a:schemeClr val="bg1"/>
                </a:solidFill>
              </a:rPr>
              <a:t>teach and is normally taught in Y1  </a:t>
            </a:r>
            <a:endParaRPr lang="en-GB" dirty="0">
              <a:solidFill>
                <a:schemeClr val="bg1"/>
              </a:solidFill>
            </a:endParaRPr>
          </a:p>
          <a:p>
            <a:endParaRPr lang="en-GB" dirty="0"/>
          </a:p>
        </p:txBody>
      </p:sp>
      <p:pic>
        <p:nvPicPr>
          <p:cNvPr id="5" name="Picture 4"/>
          <p:cNvPicPr>
            <a:picLocks noChangeAspect="1"/>
          </p:cNvPicPr>
          <p:nvPr/>
        </p:nvPicPr>
        <p:blipFill>
          <a:blip r:embed="rId2"/>
          <a:stretch>
            <a:fillRect/>
          </a:stretch>
        </p:blipFill>
        <p:spPr>
          <a:xfrm>
            <a:off x="251520" y="2780928"/>
            <a:ext cx="3348782" cy="3805802"/>
          </a:xfrm>
          <a:prstGeom prst="rect">
            <a:avLst/>
          </a:prstGeom>
        </p:spPr>
      </p:pic>
      <p:pic>
        <p:nvPicPr>
          <p:cNvPr id="6" name="Picture 5"/>
          <p:cNvPicPr>
            <a:picLocks noChangeAspect="1"/>
          </p:cNvPicPr>
          <p:nvPr/>
        </p:nvPicPr>
        <p:blipFill>
          <a:blip r:embed="rId3"/>
          <a:stretch>
            <a:fillRect/>
          </a:stretch>
        </p:blipFill>
        <p:spPr>
          <a:xfrm>
            <a:off x="3795366" y="3130153"/>
            <a:ext cx="5253183" cy="6185813"/>
          </a:xfrm>
          <a:prstGeom prst="rect">
            <a:avLst/>
          </a:prstGeom>
        </p:spPr>
      </p:pic>
    </p:spTree>
    <p:extLst>
      <p:ext uri="{BB962C8B-B14F-4D97-AF65-F5344CB8AC3E}">
        <p14:creationId xmlns:p14="http://schemas.microsoft.com/office/powerpoint/2010/main" val="391472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b="1" dirty="0" smtClean="0"/>
              <a:t>Phase 4: CVCC words</a:t>
            </a:r>
            <a:endParaRPr lang="en-GB" b="1" dirty="0"/>
          </a:p>
        </p:txBody>
      </p:sp>
      <p:sp>
        <p:nvSpPr>
          <p:cNvPr id="5" name="Content Placeholder 4"/>
          <p:cNvSpPr>
            <a:spLocks noGrp="1"/>
          </p:cNvSpPr>
          <p:nvPr>
            <p:ph idx="1"/>
          </p:nvPr>
        </p:nvSpPr>
        <p:spPr>
          <a:xfrm>
            <a:off x="251520" y="1052736"/>
            <a:ext cx="8640960" cy="4525963"/>
          </a:xfrm>
        </p:spPr>
        <p:txBody>
          <a:bodyPr>
            <a:noAutofit/>
          </a:bodyPr>
          <a:lstStyle/>
          <a:p>
            <a:r>
              <a:rPr lang="en-US" sz="2800" dirty="0"/>
              <a:t>Children entering Phase Four will be able to represent each of 42 phonemes by a grapheme, and be able to blend phonemes to read CVC words and segment CVC words for spelling. </a:t>
            </a:r>
            <a:endParaRPr lang="en-US" sz="2800" dirty="0" smtClean="0"/>
          </a:p>
          <a:p>
            <a:r>
              <a:rPr lang="en-US" sz="2800" dirty="0" smtClean="0"/>
              <a:t>They </a:t>
            </a:r>
            <a:r>
              <a:rPr lang="en-US" sz="2800" dirty="0"/>
              <a:t>will know letter names and be able to read and spell some tricky words. </a:t>
            </a:r>
            <a:endParaRPr lang="en-US" sz="2800" dirty="0" smtClean="0"/>
          </a:p>
          <a:p>
            <a:r>
              <a:rPr lang="en-US" sz="2800" dirty="0" smtClean="0"/>
              <a:t>The </a:t>
            </a:r>
            <a:r>
              <a:rPr lang="en-US" sz="2800" dirty="0"/>
              <a:t>purpose of this phase is to consolidate children’s knowledge of graphemes in reading and spelling words containing adjacent consonants and polysyllabic words. </a:t>
            </a:r>
            <a:endParaRPr lang="en-US" sz="2800" dirty="0" smtClean="0"/>
          </a:p>
          <a:p>
            <a:pPr marL="0" indent="0">
              <a:spcBef>
                <a:spcPts val="0"/>
              </a:spcBef>
              <a:buNone/>
            </a:pPr>
            <a:endParaRPr lang="en-US" sz="1500" dirty="0" smtClean="0"/>
          </a:p>
          <a:p>
            <a:pPr marL="0" indent="0" algn="ctr">
              <a:spcBef>
                <a:spcPts val="0"/>
              </a:spcBef>
              <a:buNone/>
            </a:pPr>
            <a:r>
              <a:rPr lang="en-US" sz="3000" b="1" dirty="0" smtClean="0">
                <a:solidFill>
                  <a:srgbClr val="FF0000"/>
                </a:solidFill>
              </a:rPr>
              <a:t>CVC</a:t>
            </a:r>
            <a:r>
              <a:rPr lang="en-US" sz="3000" dirty="0" smtClean="0"/>
              <a:t> = </a:t>
            </a:r>
            <a:r>
              <a:rPr lang="en-US" sz="3000" dirty="0" smtClean="0">
                <a:solidFill>
                  <a:srgbClr val="FF0000"/>
                </a:solidFill>
              </a:rPr>
              <a:t>c</a:t>
            </a:r>
            <a:r>
              <a:rPr lang="en-US" sz="3000" dirty="0" smtClean="0"/>
              <a:t>onsonant </a:t>
            </a:r>
            <a:r>
              <a:rPr lang="en-US" sz="3000" dirty="0" smtClean="0">
                <a:solidFill>
                  <a:srgbClr val="FF0000"/>
                </a:solidFill>
              </a:rPr>
              <a:t>v</a:t>
            </a:r>
            <a:r>
              <a:rPr lang="en-US" sz="3000" dirty="0" smtClean="0"/>
              <a:t>owel </a:t>
            </a:r>
            <a:r>
              <a:rPr lang="en-US" sz="3000" dirty="0" smtClean="0">
                <a:solidFill>
                  <a:srgbClr val="FF0000"/>
                </a:solidFill>
              </a:rPr>
              <a:t>c</a:t>
            </a:r>
            <a:r>
              <a:rPr lang="en-US" sz="3000" dirty="0" smtClean="0"/>
              <a:t>onsonant (D O G)</a:t>
            </a:r>
          </a:p>
          <a:p>
            <a:pPr marL="0" indent="0" algn="ctr">
              <a:spcBef>
                <a:spcPts val="0"/>
              </a:spcBef>
              <a:buNone/>
            </a:pPr>
            <a:r>
              <a:rPr lang="en-US" sz="2900" b="1" dirty="0" smtClean="0">
                <a:solidFill>
                  <a:srgbClr val="FF0000"/>
                </a:solidFill>
              </a:rPr>
              <a:t>CVCC </a:t>
            </a:r>
            <a:r>
              <a:rPr lang="en-US" sz="2900" dirty="0" smtClean="0"/>
              <a:t>= </a:t>
            </a:r>
            <a:r>
              <a:rPr lang="en-US" sz="2900" dirty="0" smtClean="0">
                <a:solidFill>
                  <a:srgbClr val="FF0000"/>
                </a:solidFill>
              </a:rPr>
              <a:t>c</a:t>
            </a:r>
            <a:r>
              <a:rPr lang="en-US" sz="2900" dirty="0" smtClean="0"/>
              <a:t>onsonant </a:t>
            </a:r>
            <a:r>
              <a:rPr lang="en-US" sz="2900" dirty="0" smtClean="0">
                <a:solidFill>
                  <a:srgbClr val="FF0000"/>
                </a:solidFill>
              </a:rPr>
              <a:t>v</a:t>
            </a:r>
            <a:r>
              <a:rPr lang="en-US" sz="2900" dirty="0" smtClean="0"/>
              <a:t>owel </a:t>
            </a:r>
            <a:r>
              <a:rPr lang="en-US" sz="2900" dirty="0" smtClean="0">
                <a:solidFill>
                  <a:srgbClr val="FF0000"/>
                </a:solidFill>
              </a:rPr>
              <a:t>c</a:t>
            </a:r>
            <a:r>
              <a:rPr lang="en-US" sz="2900" dirty="0" smtClean="0"/>
              <a:t>onsonant </a:t>
            </a:r>
            <a:r>
              <a:rPr lang="en-US" sz="2900" dirty="0" err="1" smtClean="0">
                <a:solidFill>
                  <a:srgbClr val="FF0000"/>
                </a:solidFill>
              </a:rPr>
              <a:t>c</a:t>
            </a:r>
            <a:r>
              <a:rPr lang="en-US" sz="2900" dirty="0" err="1" smtClean="0"/>
              <a:t>onsonant</a:t>
            </a:r>
            <a:r>
              <a:rPr lang="en-US" sz="2900" dirty="0" smtClean="0"/>
              <a:t> (H E L P)</a:t>
            </a:r>
            <a:endParaRPr lang="en-US" sz="2900" dirty="0"/>
          </a:p>
        </p:txBody>
      </p:sp>
    </p:spTree>
    <p:extLst>
      <p:ext uri="{BB962C8B-B14F-4D97-AF65-F5344CB8AC3E}">
        <p14:creationId xmlns:p14="http://schemas.microsoft.com/office/powerpoint/2010/main" val="378589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43608" y="1268760"/>
            <a:ext cx="6966520" cy="5224890"/>
          </a:xfrm>
          <a:prstGeom prst="rect">
            <a:avLst/>
          </a:prstGeom>
        </p:spPr>
      </p:pic>
      <p:sp>
        <p:nvSpPr>
          <p:cNvPr id="7" name="Title 1"/>
          <p:cNvSpPr>
            <a:spLocks noGrp="1"/>
          </p:cNvSpPr>
          <p:nvPr>
            <p:ph type="title"/>
          </p:nvPr>
        </p:nvSpPr>
        <p:spPr>
          <a:xfrm>
            <a:off x="412068" y="125760"/>
            <a:ext cx="8229600" cy="1143000"/>
          </a:xfrm>
        </p:spPr>
        <p:txBody>
          <a:bodyPr/>
          <a:lstStyle/>
          <a:p>
            <a:r>
              <a:rPr lang="en-GB" b="1" dirty="0" smtClean="0"/>
              <a:t>The 42 Phonemes</a:t>
            </a:r>
            <a:endParaRPr lang="en-GB" b="1" dirty="0"/>
          </a:p>
        </p:txBody>
      </p:sp>
    </p:spTree>
    <p:extLst>
      <p:ext uri="{BB962C8B-B14F-4D97-AF65-F5344CB8AC3E}">
        <p14:creationId xmlns:p14="http://schemas.microsoft.com/office/powerpoint/2010/main" val="1558660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Phase 5 – taught throughout Year 1</a:t>
            </a:r>
            <a:endParaRPr lang="en-GB" b="1" dirty="0"/>
          </a:p>
        </p:txBody>
      </p:sp>
      <p:pic>
        <p:nvPicPr>
          <p:cNvPr id="1026" name="Picture 2" descr="Image result for phase 5 sound m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17638"/>
            <a:ext cx="6192688" cy="437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Phonic families in </a:t>
            </a:r>
            <a:br>
              <a:rPr lang="en-GB" b="1" dirty="0" smtClean="0"/>
            </a:br>
            <a:r>
              <a:rPr lang="en-GB" b="1" dirty="0" smtClean="0"/>
              <a:t>Phase 5</a:t>
            </a:r>
            <a:endParaRPr lang="en-GB" b="1" dirty="0"/>
          </a:p>
        </p:txBody>
      </p:sp>
      <p:sp>
        <p:nvSpPr>
          <p:cNvPr id="3" name="Content Placeholder 2"/>
          <p:cNvSpPr>
            <a:spLocks noGrp="1"/>
          </p:cNvSpPr>
          <p:nvPr>
            <p:ph idx="1"/>
          </p:nvPr>
        </p:nvSpPr>
        <p:spPr/>
        <p:txBody>
          <a:bodyPr>
            <a:normAutofit/>
          </a:bodyPr>
          <a:lstStyle/>
          <a:p>
            <a:r>
              <a:rPr lang="en-US" dirty="0"/>
              <a:t>The purpose of this phase is for children to broaden their knowledge of graphemes and phonemes for use in reading and spelling. </a:t>
            </a:r>
            <a:endParaRPr lang="en-US" dirty="0" smtClean="0"/>
          </a:p>
          <a:p>
            <a:r>
              <a:rPr lang="en-US" dirty="0" smtClean="0"/>
              <a:t>They will learn new graphemes and </a:t>
            </a:r>
            <a:r>
              <a:rPr lang="en-US" b="1" dirty="0" smtClean="0"/>
              <a:t>alternative pronunciations</a:t>
            </a:r>
            <a:r>
              <a:rPr lang="en-US" dirty="0" smtClean="0"/>
              <a:t> for these such as </a:t>
            </a:r>
            <a:r>
              <a:rPr lang="en-US" b="1" dirty="0" smtClean="0">
                <a:solidFill>
                  <a:schemeClr val="bg1"/>
                </a:solidFill>
              </a:rPr>
              <a:t>‘</a:t>
            </a:r>
            <a:r>
              <a:rPr lang="en-US" b="1" dirty="0" err="1" smtClean="0">
                <a:solidFill>
                  <a:schemeClr val="bg1"/>
                </a:solidFill>
              </a:rPr>
              <a:t>ea</a:t>
            </a:r>
            <a:r>
              <a:rPr lang="en-US" dirty="0" smtClean="0">
                <a:solidFill>
                  <a:schemeClr val="bg1"/>
                </a:solidFill>
              </a:rPr>
              <a:t>’ </a:t>
            </a:r>
            <a:r>
              <a:rPr lang="en-US" dirty="0" smtClean="0"/>
              <a:t>in </a:t>
            </a:r>
            <a:r>
              <a:rPr lang="en-US" dirty="0" smtClean="0">
                <a:solidFill>
                  <a:schemeClr val="bg1"/>
                </a:solidFill>
              </a:rPr>
              <a:t>‘</a:t>
            </a:r>
            <a:r>
              <a:rPr lang="en-US" i="1" dirty="0" smtClean="0">
                <a:solidFill>
                  <a:schemeClr val="bg1"/>
                </a:solidFill>
              </a:rPr>
              <a:t>br</a:t>
            </a:r>
            <a:r>
              <a:rPr lang="en-US" b="1" i="1" dirty="0" smtClean="0">
                <a:solidFill>
                  <a:schemeClr val="bg1"/>
                </a:solidFill>
              </a:rPr>
              <a:t>ea</a:t>
            </a:r>
            <a:r>
              <a:rPr lang="en-US" i="1" dirty="0" smtClean="0">
                <a:solidFill>
                  <a:schemeClr val="bg1"/>
                </a:solidFill>
              </a:rPr>
              <a:t>d’ and ‘m</a:t>
            </a:r>
            <a:r>
              <a:rPr lang="en-US" b="1" i="1" dirty="0" smtClean="0">
                <a:solidFill>
                  <a:schemeClr val="bg1"/>
                </a:solidFill>
              </a:rPr>
              <a:t>ea</a:t>
            </a:r>
            <a:r>
              <a:rPr lang="en-US" i="1" dirty="0" smtClean="0">
                <a:solidFill>
                  <a:schemeClr val="bg1"/>
                </a:solidFill>
              </a:rPr>
              <a:t>n.’</a:t>
            </a:r>
          </a:p>
          <a:p>
            <a:r>
              <a:rPr lang="en-GB" spc="-5" dirty="0">
                <a:cs typeface="Arial"/>
              </a:rPr>
              <a:t>Introduces alternative graphemes for </a:t>
            </a:r>
            <a:r>
              <a:rPr lang="en-GB" spc="-5" dirty="0" smtClean="0">
                <a:cs typeface="Arial"/>
              </a:rPr>
              <a:t>spellings such as </a:t>
            </a:r>
            <a:r>
              <a:rPr lang="en-GB" b="1" spc="-5" dirty="0" smtClean="0">
                <a:solidFill>
                  <a:schemeClr val="bg1"/>
                </a:solidFill>
                <a:cs typeface="Arial"/>
              </a:rPr>
              <a:t>‘</a:t>
            </a:r>
            <a:r>
              <a:rPr lang="en-GB" b="1" spc="-5" dirty="0" err="1" smtClean="0">
                <a:solidFill>
                  <a:schemeClr val="bg1"/>
                </a:solidFill>
                <a:cs typeface="Arial"/>
              </a:rPr>
              <a:t>ou</a:t>
            </a:r>
            <a:r>
              <a:rPr lang="en-GB" spc="-5" dirty="0" smtClean="0">
                <a:solidFill>
                  <a:schemeClr val="bg1"/>
                </a:solidFill>
                <a:cs typeface="Arial"/>
              </a:rPr>
              <a:t>’</a:t>
            </a:r>
            <a:r>
              <a:rPr lang="en-GB" spc="-5" dirty="0" smtClean="0">
                <a:cs typeface="Arial"/>
              </a:rPr>
              <a:t> in </a:t>
            </a:r>
            <a:r>
              <a:rPr lang="en-GB" spc="-5" dirty="0" smtClean="0">
                <a:solidFill>
                  <a:schemeClr val="bg1"/>
                </a:solidFill>
                <a:cs typeface="Arial"/>
              </a:rPr>
              <a:t>‘</a:t>
            </a:r>
            <a:r>
              <a:rPr lang="en-GB" i="1" spc="-5" dirty="0" smtClean="0">
                <a:solidFill>
                  <a:schemeClr val="bg1"/>
                </a:solidFill>
                <a:cs typeface="Arial"/>
              </a:rPr>
              <a:t>cloud</a:t>
            </a:r>
            <a:r>
              <a:rPr lang="en-GB" spc="-5" dirty="0" smtClean="0">
                <a:solidFill>
                  <a:schemeClr val="bg1"/>
                </a:solidFill>
                <a:cs typeface="Arial"/>
              </a:rPr>
              <a:t>’ </a:t>
            </a:r>
            <a:r>
              <a:rPr lang="en-GB" spc="-5" dirty="0" smtClean="0">
                <a:cs typeface="Arial"/>
              </a:rPr>
              <a:t>and </a:t>
            </a:r>
            <a:r>
              <a:rPr lang="en-GB" spc="-5" dirty="0" smtClean="0">
                <a:solidFill>
                  <a:schemeClr val="bg1"/>
                </a:solidFill>
                <a:cs typeface="Arial"/>
              </a:rPr>
              <a:t>‘</a:t>
            </a:r>
            <a:r>
              <a:rPr lang="en-GB" b="1" spc="-5" dirty="0" err="1" smtClean="0">
                <a:solidFill>
                  <a:schemeClr val="bg1"/>
                </a:solidFill>
                <a:cs typeface="Arial"/>
              </a:rPr>
              <a:t>ow</a:t>
            </a:r>
            <a:r>
              <a:rPr lang="en-GB" spc="-5" dirty="0" smtClean="0">
                <a:solidFill>
                  <a:schemeClr val="bg1"/>
                </a:solidFill>
                <a:cs typeface="Arial"/>
              </a:rPr>
              <a:t>’ </a:t>
            </a:r>
            <a:r>
              <a:rPr lang="en-GB" spc="-5" dirty="0" smtClean="0">
                <a:cs typeface="Arial"/>
              </a:rPr>
              <a:t>in </a:t>
            </a:r>
            <a:r>
              <a:rPr lang="en-GB" i="1" spc="-5" dirty="0" smtClean="0">
                <a:solidFill>
                  <a:schemeClr val="bg1"/>
                </a:solidFill>
                <a:cs typeface="Arial"/>
              </a:rPr>
              <a:t>‘cow.’</a:t>
            </a:r>
            <a:endParaRPr lang="en-GB" i="1" dirty="0">
              <a:solidFill>
                <a:schemeClr val="bg1"/>
              </a:solidFill>
              <a:cs typeface="Arial"/>
            </a:endParaRPr>
          </a:p>
          <a:p>
            <a:endParaRPr lang="en-US" i="1" dirty="0" smtClean="0">
              <a:solidFill>
                <a:schemeClr val="bg1"/>
              </a:solidFill>
            </a:endParaRPr>
          </a:p>
        </p:txBody>
      </p:sp>
      <p:pic>
        <p:nvPicPr>
          <p:cNvPr id="4" name="Picture 3"/>
          <p:cNvPicPr>
            <a:picLocks noChangeAspect="1"/>
          </p:cNvPicPr>
          <p:nvPr/>
        </p:nvPicPr>
        <p:blipFill>
          <a:blip r:embed="rId2"/>
          <a:stretch>
            <a:fillRect/>
          </a:stretch>
        </p:blipFill>
        <p:spPr>
          <a:xfrm>
            <a:off x="7100682" y="61055"/>
            <a:ext cx="1918724" cy="1362572"/>
          </a:xfrm>
          <a:prstGeom prst="rect">
            <a:avLst/>
          </a:prstGeom>
        </p:spPr>
      </p:pic>
      <p:pic>
        <p:nvPicPr>
          <p:cNvPr id="5" name="Picture 4"/>
          <p:cNvPicPr>
            <a:picLocks noChangeAspect="1"/>
          </p:cNvPicPr>
          <p:nvPr/>
        </p:nvPicPr>
        <p:blipFill>
          <a:blip r:embed="rId3"/>
          <a:stretch>
            <a:fillRect/>
          </a:stretch>
        </p:blipFill>
        <p:spPr>
          <a:xfrm>
            <a:off x="124594" y="39551"/>
            <a:ext cx="1769939" cy="1378087"/>
          </a:xfrm>
          <a:prstGeom prst="rect">
            <a:avLst/>
          </a:prstGeom>
        </p:spPr>
      </p:pic>
    </p:spTree>
    <p:extLst>
      <p:ext uri="{BB962C8B-B14F-4D97-AF65-F5344CB8AC3E}">
        <p14:creationId xmlns:p14="http://schemas.microsoft.com/office/powerpoint/2010/main" val="962330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1613" y="2051"/>
            <a:ext cx="5480774" cy="8770562"/>
          </a:xfrm>
          <a:prstGeom prst="rect">
            <a:avLst/>
          </a:prstGeom>
        </p:spPr>
      </p:pic>
    </p:spTree>
    <p:extLst>
      <p:ext uri="{BB962C8B-B14F-4D97-AF65-F5344CB8AC3E}">
        <p14:creationId xmlns:p14="http://schemas.microsoft.com/office/powerpoint/2010/main" val="2248953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Year 2 Phonic Screening </a:t>
            </a:r>
            <a:endParaRPr lang="en-GB" b="1" dirty="0"/>
          </a:p>
        </p:txBody>
      </p:sp>
      <p:sp>
        <p:nvSpPr>
          <p:cNvPr id="3" name="Content Placeholder 2"/>
          <p:cNvSpPr>
            <a:spLocks noGrp="1"/>
          </p:cNvSpPr>
          <p:nvPr>
            <p:ph idx="1"/>
          </p:nvPr>
        </p:nvSpPr>
        <p:spPr>
          <a:xfrm>
            <a:off x="457200" y="1124744"/>
            <a:ext cx="8229600" cy="4525963"/>
          </a:xfrm>
        </p:spPr>
        <p:txBody>
          <a:bodyPr>
            <a:noAutofit/>
          </a:bodyPr>
          <a:lstStyle/>
          <a:p>
            <a:pPr fontAlgn="base">
              <a:spcBef>
                <a:spcPts val="0"/>
              </a:spcBef>
            </a:pPr>
            <a:r>
              <a:rPr lang="en-GB" dirty="0" smtClean="0"/>
              <a:t>Schools </a:t>
            </a:r>
            <a:r>
              <a:rPr lang="en-GB" dirty="0"/>
              <a:t>will administer the </a:t>
            </a:r>
            <a:r>
              <a:rPr lang="en-GB" dirty="0" smtClean="0"/>
              <a:t>Year 2 Phonics </a:t>
            </a:r>
            <a:r>
              <a:rPr lang="en-GB" dirty="0"/>
              <a:t>Screening Check </a:t>
            </a:r>
            <a:r>
              <a:rPr lang="en-GB" dirty="0" smtClean="0"/>
              <a:t>before the Christmas holidays 2020 </a:t>
            </a:r>
          </a:p>
          <a:p>
            <a:pPr fontAlgn="base">
              <a:spcBef>
                <a:spcPts val="0"/>
              </a:spcBef>
            </a:pPr>
            <a:r>
              <a:rPr lang="en-GB" dirty="0" smtClean="0"/>
              <a:t>Every child in Year </a:t>
            </a:r>
            <a:r>
              <a:rPr lang="en-GB" dirty="0"/>
              <a:t>2</a:t>
            </a:r>
            <a:r>
              <a:rPr lang="en-GB" dirty="0" smtClean="0"/>
              <a:t> must complete the test</a:t>
            </a:r>
          </a:p>
          <a:p>
            <a:pPr fontAlgn="base">
              <a:spcBef>
                <a:spcPts val="0"/>
              </a:spcBef>
            </a:pPr>
            <a:r>
              <a:rPr lang="en-GB" dirty="0" smtClean="0"/>
              <a:t>Year 2 pupils who meet the expected standard in the autumn term will not be expected to complete any further assessments in phonics</a:t>
            </a:r>
          </a:p>
          <a:p>
            <a:pPr fontAlgn="base">
              <a:spcBef>
                <a:spcPts val="0"/>
              </a:spcBef>
            </a:pPr>
            <a:r>
              <a:rPr lang="en-GB" dirty="0" smtClean="0"/>
              <a:t>Year 2 pupils who do not meet the expected standard in the autumn term ill be expected to take the statutory check in June 2021 alongside the Y1 pupils</a:t>
            </a:r>
            <a:endParaRPr lang="en-GB" dirty="0"/>
          </a:p>
          <a:p>
            <a:pPr>
              <a:spcBef>
                <a:spcPts val="0"/>
              </a:spcBef>
            </a:pPr>
            <a:endParaRPr lang="en-GB" dirty="0"/>
          </a:p>
        </p:txBody>
      </p:sp>
    </p:spTree>
    <p:extLst>
      <p:ext uri="{BB962C8B-B14F-4D97-AF65-F5344CB8AC3E}">
        <p14:creationId xmlns:p14="http://schemas.microsoft.com/office/powerpoint/2010/main" val="184055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does the test look like?</a:t>
            </a:r>
            <a:endParaRPr lang="en-GB" b="1" dirty="0"/>
          </a:p>
        </p:txBody>
      </p:sp>
      <p:sp>
        <p:nvSpPr>
          <p:cNvPr id="3" name="Content Placeholder 2"/>
          <p:cNvSpPr>
            <a:spLocks noGrp="1"/>
          </p:cNvSpPr>
          <p:nvPr>
            <p:ph idx="1"/>
          </p:nvPr>
        </p:nvSpPr>
        <p:spPr>
          <a:xfrm>
            <a:off x="474464" y="1251961"/>
            <a:ext cx="8229600" cy="1224136"/>
          </a:xfrm>
        </p:spPr>
        <p:txBody>
          <a:bodyPr>
            <a:normAutofit/>
          </a:bodyPr>
          <a:lstStyle/>
          <a:p>
            <a:pPr fontAlgn="base"/>
            <a:r>
              <a:rPr lang="en-GB" dirty="0"/>
              <a:t>The </a:t>
            </a:r>
            <a:r>
              <a:rPr lang="en-GB" dirty="0" smtClean="0"/>
              <a:t>check consists </a:t>
            </a:r>
            <a:r>
              <a:rPr lang="en-GB" dirty="0"/>
              <a:t>of </a:t>
            </a:r>
            <a:r>
              <a:rPr lang="en-GB" b="1" dirty="0" smtClean="0"/>
              <a:t>40 words </a:t>
            </a:r>
            <a:r>
              <a:rPr lang="en-GB" dirty="0" smtClean="0"/>
              <a:t>which consist of 20 ‘real’ words and 20 ‘nonsense words’</a:t>
            </a:r>
            <a:r>
              <a:rPr lang="en-GB" dirty="0"/>
              <a:t> </a:t>
            </a: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1303875" y="2408033"/>
            <a:ext cx="3076210" cy="4305951"/>
          </a:xfrm>
          <a:prstGeom prst="rect">
            <a:avLst/>
          </a:prstGeom>
        </p:spPr>
      </p:pic>
      <p:pic>
        <p:nvPicPr>
          <p:cNvPr id="5" name="Picture 4"/>
          <p:cNvPicPr>
            <a:picLocks noChangeAspect="1"/>
          </p:cNvPicPr>
          <p:nvPr/>
        </p:nvPicPr>
        <p:blipFill>
          <a:blip r:embed="rId3"/>
          <a:stretch>
            <a:fillRect/>
          </a:stretch>
        </p:blipFill>
        <p:spPr>
          <a:xfrm>
            <a:off x="5076056" y="2398466"/>
            <a:ext cx="2932037" cy="4302446"/>
          </a:xfrm>
          <a:prstGeom prst="rect">
            <a:avLst/>
          </a:prstGeom>
        </p:spPr>
      </p:pic>
    </p:spTree>
    <p:extLst>
      <p:ext uri="{BB962C8B-B14F-4D97-AF65-F5344CB8AC3E}">
        <p14:creationId xmlns:p14="http://schemas.microsoft.com/office/powerpoint/2010/main" val="331919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25152"/>
            <a:ext cx="5385601" cy="7252349"/>
          </a:xfrm>
          <a:prstGeom prst="rect">
            <a:avLst/>
          </a:prstGeom>
        </p:spPr>
      </p:pic>
      <p:sp>
        <p:nvSpPr>
          <p:cNvPr id="2" name="TextBox 1"/>
          <p:cNvSpPr txBox="1"/>
          <p:nvPr/>
        </p:nvSpPr>
        <p:spPr>
          <a:xfrm>
            <a:off x="5724128" y="1340768"/>
            <a:ext cx="3096343" cy="1200329"/>
          </a:xfrm>
          <a:prstGeom prst="rect">
            <a:avLst/>
          </a:prstGeom>
          <a:noFill/>
        </p:spPr>
        <p:txBody>
          <a:bodyPr wrap="square" rtlCol="0">
            <a:spAutoFit/>
          </a:bodyPr>
          <a:lstStyle/>
          <a:p>
            <a:r>
              <a:rPr lang="en-GB" sz="3600" dirty="0" smtClean="0"/>
              <a:t>The pass mark is 32 out of 40.</a:t>
            </a:r>
            <a:endParaRPr lang="en-GB" sz="3600" dirty="0"/>
          </a:p>
        </p:txBody>
      </p:sp>
    </p:spTree>
    <p:extLst>
      <p:ext uri="{BB962C8B-B14F-4D97-AF65-F5344CB8AC3E}">
        <p14:creationId xmlns:p14="http://schemas.microsoft.com/office/powerpoint/2010/main" val="814660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can I help my child prepare?</a:t>
            </a:r>
            <a:br>
              <a:rPr lang="en-GB" b="1" dirty="0"/>
            </a:br>
            <a:endParaRPr lang="en-GB" dirty="0"/>
          </a:p>
        </p:txBody>
      </p:sp>
      <p:sp>
        <p:nvSpPr>
          <p:cNvPr id="3" name="Content Placeholder 2"/>
          <p:cNvSpPr>
            <a:spLocks noGrp="1"/>
          </p:cNvSpPr>
          <p:nvPr>
            <p:ph idx="1"/>
          </p:nvPr>
        </p:nvSpPr>
        <p:spPr>
          <a:xfrm>
            <a:off x="434628" y="1124744"/>
            <a:ext cx="8229600" cy="4525963"/>
          </a:xfrm>
        </p:spPr>
        <p:txBody>
          <a:bodyPr>
            <a:noAutofit/>
          </a:bodyPr>
          <a:lstStyle/>
          <a:p>
            <a:pPr fontAlgn="base"/>
            <a:r>
              <a:rPr lang="en-GB" sz="3000" dirty="0" smtClean="0"/>
              <a:t>You </a:t>
            </a:r>
            <a:r>
              <a:rPr lang="en-GB" sz="3000" dirty="0"/>
              <a:t>can help your child prepare for their Phonics Screening Check by going over the phonics </a:t>
            </a:r>
            <a:r>
              <a:rPr lang="en-GB" sz="3000" dirty="0" smtClean="0"/>
              <a:t>they have learnt </a:t>
            </a:r>
            <a:r>
              <a:rPr lang="en-GB" sz="3000" dirty="0"/>
              <a:t>in Reception and Year 1. </a:t>
            </a:r>
            <a:endParaRPr lang="en-GB" sz="3000" dirty="0" smtClean="0"/>
          </a:p>
          <a:p>
            <a:pPr fontAlgn="base"/>
            <a:r>
              <a:rPr lang="en-GB" sz="3000" dirty="0" smtClean="0"/>
              <a:t>Read </a:t>
            </a:r>
            <a:r>
              <a:rPr lang="en-GB" sz="3000" dirty="0"/>
              <a:t>new books and stories with them where they will be introduced to new words that </a:t>
            </a:r>
            <a:r>
              <a:rPr lang="en-GB" sz="3000" dirty="0" smtClean="0"/>
              <a:t>they will </a:t>
            </a:r>
            <a:r>
              <a:rPr lang="en-GB" sz="3000" dirty="0"/>
              <a:t>have to sound </a:t>
            </a:r>
            <a:r>
              <a:rPr lang="en-GB" sz="3000" dirty="0" smtClean="0"/>
              <a:t>out.</a:t>
            </a:r>
          </a:p>
          <a:p>
            <a:pPr>
              <a:spcBef>
                <a:spcPct val="0"/>
              </a:spcBef>
              <a:defRPr/>
            </a:pPr>
            <a:r>
              <a:rPr lang="en-GB" altLang="en-US" sz="3000" dirty="0" smtClean="0"/>
              <a:t>Provide </a:t>
            </a:r>
            <a:r>
              <a:rPr lang="en-GB" altLang="en-US" sz="3000" dirty="0"/>
              <a:t>plenty of opportunities for word reading practice of both Phase 5 real and alien words: children should add their own sound buttons to the word cards and then decide if they are real or alien.</a:t>
            </a:r>
          </a:p>
          <a:p>
            <a:pPr>
              <a:spcBef>
                <a:spcPct val="0"/>
              </a:spcBef>
              <a:buNone/>
              <a:defRPr/>
            </a:pPr>
            <a:endParaRPr lang="en-GB" altLang="en-US" sz="3000" dirty="0"/>
          </a:p>
          <a:p>
            <a:pPr>
              <a:spcBef>
                <a:spcPct val="0"/>
              </a:spcBef>
              <a:buNone/>
              <a:defRPr/>
            </a:pPr>
            <a:endParaRPr lang="en-GB" altLang="en-US" sz="3000" dirty="0"/>
          </a:p>
          <a:p>
            <a:pPr fontAlgn="base"/>
            <a:endParaRPr lang="en-GB" sz="3000" dirty="0"/>
          </a:p>
        </p:txBody>
      </p:sp>
    </p:spTree>
    <p:extLst>
      <p:ext uri="{BB962C8B-B14F-4D97-AF65-F5344CB8AC3E}">
        <p14:creationId xmlns:p14="http://schemas.microsoft.com/office/powerpoint/2010/main" val="103552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844824"/>
            <a:ext cx="7344816" cy="4031873"/>
          </a:xfrm>
          <a:prstGeom prst="rect">
            <a:avLst/>
          </a:prstGeom>
          <a:noFill/>
        </p:spPr>
        <p:txBody>
          <a:bodyPr wrap="square" rtlCol="0">
            <a:spAutoFit/>
          </a:bodyPr>
          <a:lstStyle/>
          <a:p>
            <a:r>
              <a:rPr lang="en-GB" sz="3200" dirty="0" smtClean="0"/>
              <a:t>Due to the national lockdown, your child’s June 2020 Y1 Phonic Screening was cancelled.</a:t>
            </a:r>
          </a:p>
          <a:p>
            <a:endParaRPr lang="en-GB" sz="3200" dirty="0"/>
          </a:p>
          <a:p>
            <a:r>
              <a:rPr lang="en-GB" sz="3200" dirty="0" smtClean="0"/>
              <a:t>The </a:t>
            </a:r>
            <a:r>
              <a:rPr lang="en-GB" sz="3200" dirty="0" err="1" smtClean="0"/>
              <a:t>DfE</a:t>
            </a:r>
            <a:r>
              <a:rPr lang="en-GB" sz="3200" dirty="0" smtClean="0"/>
              <a:t> has instructed all schools to administer a past version of the phonic screening test to Year 2 pupils in the second half of the 2020 autumn term. </a:t>
            </a:r>
          </a:p>
        </p:txBody>
      </p:sp>
      <p:pic>
        <p:nvPicPr>
          <p:cNvPr id="5" name="Picture 4" descr="C:\Users\barbara.costa\Downloads\st-theresas-logo2.png"/>
          <p:cNvPicPr/>
          <p:nvPr/>
        </p:nvPicPr>
        <p:blipFill>
          <a:blip r:embed="rId2">
            <a:extLst>
              <a:ext uri="{28A0092B-C50C-407E-A947-70E740481C1C}">
                <a14:useLocalDpi xmlns:a14="http://schemas.microsoft.com/office/drawing/2010/main" val="0"/>
              </a:ext>
            </a:extLst>
          </a:blip>
          <a:srcRect/>
          <a:stretch>
            <a:fillRect/>
          </a:stretch>
        </p:blipFill>
        <p:spPr bwMode="auto">
          <a:xfrm>
            <a:off x="3635896" y="83226"/>
            <a:ext cx="1361580" cy="1374824"/>
          </a:xfrm>
          <a:prstGeom prst="rect">
            <a:avLst/>
          </a:prstGeom>
          <a:noFill/>
          <a:ln>
            <a:noFill/>
          </a:ln>
        </p:spPr>
      </p:pic>
    </p:spTree>
    <p:extLst>
      <p:ext uri="{BB962C8B-B14F-4D97-AF65-F5344CB8AC3E}">
        <p14:creationId xmlns:p14="http://schemas.microsoft.com/office/powerpoint/2010/main" val="3594237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12" y="91768"/>
            <a:ext cx="8229600" cy="1143000"/>
          </a:xfrm>
        </p:spPr>
        <p:txBody>
          <a:bodyPr/>
          <a:lstStyle/>
          <a:p>
            <a:r>
              <a:rPr lang="en-US" b="1" dirty="0" smtClean="0"/>
              <a:t>Useful Websites and Apps</a:t>
            </a:r>
            <a:endParaRPr lang="en-GB" b="1" dirty="0"/>
          </a:p>
        </p:txBody>
      </p:sp>
      <p:sp>
        <p:nvSpPr>
          <p:cNvPr id="3" name="Content Placeholder 2"/>
          <p:cNvSpPr>
            <a:spLocks noGrp="1"/>
          </p:cNvSpPr>
          <p:nvPr>
            <p:ph idx="1"/>
          </p:nvPr>
        </p:nvSpPr>
        <p:spPr>
          <a:xfrm>
            <a:off x="594400" y="1113019"/>
            <a:ext cx="8229600" cy="4525963"/>
          </a:xfrm>
        </p:spPr>
        <p:txBody>
          <a:bodyPr>
            <a:normAutofit fontScale="92500" lnSpcReduction="20000"/>
          </a:bodyPr>
          <a:lstStyle/>
          <a:p>
            <a:r>
              <a:rPr lang="en-GB" altLang="en-US" dirty="0" smtClean="0">
                <a:hlinkClick r:id="rId2"/>
              </a:rPr>
              <a:t>Oxford Phonics</a:t>
            </a:r>
            <a:r>
              <a:rPr lang="en-GB" altLang="en-US" dirty="0" smtClean="0"/>
              <a:t> Generates </a:t>
            </a:r>
            <a:r>
              <a:rPr lang="en-GB" altLang="en-US" dirty="0"/>
              <a:t>lists of </a:t>
            </a:r>
            <a:r>
              <a:rPr lang="en-GB" altLang="en-US" dirty="0" smtClean="0"/>
              <a:t>alien </a:t>
            </a:r>
            <a:r>
              <a:rPr lang="en-GB" altLang="en-US" dirty="0"/>
              <a:t>words by Phase</a:t>
            </a:r>
            <a:r>
              <a:rPr lang="en-GB" altLang="en-US" dirty="0" smtClean="0"/>
              <a:t>.</a:t>
            </a:r>
          </a:p>
          <a:p>
            <a:pPr lvl="0"/>
            <a:r>
              <a:rPr lang="en-GB" u="sng" dirty="0" smtClean="0">
                <a:solidFill>
                  <a:schemeClr val="hlink"/>
                </a:solidFill>
                <a:hlinkClick r:id="rId3"/>
              </a:rPr>
              <a:t>Mr Thorne</a:t>
            </a:r>
            <a:r>
              <a:rPr lang="en-GB" u="sng" dirty="0" smtClean="0">
                <a:solidFill>
                  <a:schemeClr val="hlink"/>
                </a:solidFill>
              </a:rPr>
              <a:t>- good for enunciation </a:t>
            </a:r>
            <a:endParaRPr lang="en-GB" dirty="0" smtClean="0">
              <a:hlinkClick r:id="rId4"/>
            </a:endParaRPr>
          </a:p>
          <a:p>
            <a:r>
              <a:rPr lang="en-GB" dirty="0" err="1" smtClean="0">
                <a:hlinkClick r:id="rId4"/>
              </a:rPr>
              <a:t>Phonicsplay</a:t>
            </a:r>
            <a:r>
              <a:rPr lang="en-GB" dirty="0" smtClean="0"/>
              <a:t>- online games we use at school</a:t>
            </a:r>
          </a:p>
          <a:p>
            <a:r>
              <a:rPr lang="en-GB" dirty="0" err="1" smtClean="0">
                <a:hlinkClick r:id="rId5"/>
              </a:rPr>
              <a:t>SpellingShed</a:t>
            </a:r>
            <a:r>
              <a:rPr lang="en-GB" dirty="0" smtClean="0"/>
              <a:t>- your child will be given a login </a:t>
            </a:r>
          </a:p>
          <a:p>
            <a:r>
              <a:rPr lang="en-US" dirty="0" smtClean="0">
                <a:hlinkClick r:id="rId6"/>
              </a:rPr>
              <a:t>Teach Your Monster To Read</a:t>
            </a:r>
            <a:r>
              <a:rPr lang="en-US" dirty="0" smtClean="0"/>
              <a:t>- </a:t>
            </a:r>
            <a:r>
              <a:rPr lang="en-GB" dirty="0" smtClean="0"/>
              <a:t>computer version is free</a:t>
            </a:r>
          </a:p>
          <a:p>
            <a:r>
              <a:rPr lang="en-GB" dirty="0" smtClean="0">
                <a:hlinkClick r:id="rId7"/>
              </a:rPr>
              <a:t>Alphablocks </a:t>
            </a:r>
            <a:r>
              <a:rPr lang="en-GB" dirty="0" smtClean="0"/>
              <a:t>– short videos practising segmenting and blending skills</a:t>
            </a:r>
          </a:p>
          <a:p>
            <a:r>
              <a:rPr lang="en-GB" dirty="0" err="1" smtClean="0">
                <a:hlinkClick r:id="rId8"/>
              </a:rPr>
              <a:t>Busythings</a:t>
            </a:r>
            <a:r>
              <a:rPr lang="en-GB" dirty="0" smtClean="0"/>
              <a:t> – your child will be given a login</a:t>
            </a:r>
            <a:endParaRPr lang="en-GB" dirty="0"/>
          </a:p>
        </p:txBody>
      </p:sp>
      <p:pic>
        <p:nvPicPr>
          <p:cNvPr id="5" name="Picture 4"/>
          <p:cNvPicPr>
            <a:picLocks noChangeAspect="1"/>
          </p:cNvPicPr>
          <p:nvPr/>
        </p:nvPicPr>
        <p:blipFill>
          <a:blip r:embed="rId9"/>
          <a:stretch>
            <a:fillRect/>
          </a:stretch>
        </p:blipFill>
        <p:spPr>
          <a:xfrm>
            <a:off x="6156176" y="5517232"/>
            <a:ext cx="2691904" cy="990770"/>
          </a:xfrm>
          <a:prstGeom prst="rect">
            <a:avLst/>
          </a:prstGeom>
        </p:spPr>
      </p:pic>
      <p:pic>
        <p:nvPicPr>
          <p:cNvPr id="6" name="Picture 5"/>
          <p:cNvPicPr>
            <a:picLocks noChangeAspect="1"/>
          </p:cNvPicPr>
          <p:nvPr/>
        </p:nvPicPr>
        <p:blipFill>
          <a:blip r:embed="rId10"/>
          <a:stretch>
            <a:fillRect/>
          </a:stretch>
        </p:blipFill>
        <p:spPr>
          <a:xfrm>
            <a:off x="465212" y="5625923"/>
            <a:ext cx="4322439" cy="1054699"/>
          </a:xfrm>
          <a:prstGeom prst="rect">
            <a:avLst/>
          </a:prstGeom>
        </p:spPr>
      </p:pic>
    </p:spTree>
    <p:extLst>
      <p:ext uri="{BB962C8B-B14F-4D97-AF65-F5344CB8AC3E}">
        <p14:creationId xmlns:p14="http://schemas.microsoft.com/office/powerpoint/2010/main" val="405675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060848"/>
            <a:ext cx="7956884" cy="4401205"/>
          </a:xfrm>
          <a:prstGeom prst="rect">
            <a:avLst/>
          </a:prstGeom>
          <a:noFill/>
        </p:spPr>
        <p:txBody>
          <a:bodyPr wrap="square" rtlCol="0">
            <a:spAutoFit/>
          </a:bodyPr>
          <a:lstStyle/>
          <a:p>
            <a:r>
              <a:rPr lang="en-GB" sz="2800" dirty="0" smtClean="0"/>
              <a:t>Due to the national lockdown, this year’s May Y2 SATs were cancelled.</a:t>
            </a:r>
          </a:p>
          <a:p>
            <a:endParaRPr lang="en-GB" sz="2800" dirty="0"/>
          </a:p>
          <a:p>
            <a:r>
              <a:rPr lang="en-GB" sz="2800" dirty="0" smtClean="0"/>
              <a:t>All the information in this presentation is based on the </a:t>
            </a:r>
            <a:r>
              <a:rPr lang="en-GB" sz="2800" dirty="0" err="1" smtClean="0"/>
              <a:t>DfE</a:t>
            </a:r>
            <a:r>
              <a:rPr lang="en-GB" sz="2800" dirty="0" smtClean="0"/>
              <a:t> confirming that Y2 SATs will go ahead as usual in May 2021. The </a:t>
            </a:r>
            <a:r>
              <a:rPr lang="en-GB" sz="2800" dirty="0" err="1" smtClean="0"/>
              <a:t>DfE</a:t>
            </a:r>
            <a:r>
              <a:rPr lang="en-GB" sz="2800" dirty="0" smtClean="0"/>
              <a:t> has given no further details.</a:t>
            </a:r>
          </a:p>
          <a:p>
            <a:endParaRPr lang="en-GB" sz="2800" dirty="0"/>
          </a:p>
          <a:p>
            <a:r>
              <a:rPr lang="en-GB" sz="2800" dirty="0" smtClean="0"/>
              <a:t>Therefore, all other details (i.e. timetabling, format/content of tests etc.) is based on the information issued to Y2 parents this time last year.</a:t>
            </a:r>
            <a:endParaRPr lang="en-GB" sz="2800" dirty="0"/>
          </a:p>
        </p:txBody>
      </p:sp>
      <p:pic>
        <p:nvPicPr>
          <p:cNvPr id="5" name="Picture 4" descr="C:\Users\barbara.costa\Downloads\st-theresas-logo2.png"/>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76672"/>
            <a:ext cx="1361580" cy="1374824"/>
          </a:xfrm>
          <a:prstGeom prst="rect">
            <a:avLst/>
          </a:prstGeom>
          <a:noFill/>
          <a:ln>
            <a:noFill/>
          </a:ln>
        </p:spPr>
      </p:pic>
    </p:spTree>
    <p:extLst>
      <p:ext uri="{BB962C8B-B14F-4D97-AF65-F5344CB8AC3E}">
        <p14:creationId xmlns:p14="http://schemas.microsoft.com/office/powerpoint/2010/main" val="152767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69250"/>
            <a:ext cx="8208912" cy="3662541"/>
          </a:xfrm>
          <a:prstGeom prst="rect">
            <a:avLst/>
          </a:prstGeom>
          <a:noFill/>
        </p:spPr>
        <p:txBody>
          <a:bodyPr wrap="square" rtlCol="0">
            <a:spAutoFit/>
          </a:bodyPr>
          <a:lstStyle/>
          <a:p>
            <a:pPr algn="ctr"/>
            <a:r>
              <a:rPr lang="en-GB" sz="3200" b="1" dirty="0" smtClean="0"/>
              <a:t>End of Key Stage 1 National Tests</a:t>
            </a:r>
          </a:p>
          <a:p>
            <a:pPr algn="ctr"/>
            <a:r>
              <a:rPr lang="en-GB" sz="2800" i="1" dirty="0" smtClean="0"/>
              <a:t>(Key Stage 1 is Y1 and Y2)</a:t>
            </a:r>
          </a:p>
          <a:p>
            <a:pPr algn="ctr"/>
            <a:endParaRPr lang="en-GB" sz="2800" i="1" dirty="0"/>
          </a:p>
          <a:p>
            <a:r>
              <a:rPr lang="en-GB" sz="2400" dirty="0" smtClean="0">
                <a:latin typeface="Helvetica" pitchFamily="34" charset="0"/>
              </a:rPr>
              <a:t>The Year 2 pupils will take the tests in </a:t>
            </a:r>
            <a:r>
              <a:rPr lang="en-GB" sz="2400" b="1" dirty="0" smtClean="0">
                <a:latin typeface="Helvetica" pitchFamily="34" charset="0"/>
              </a:rPr>
              <a:t>May 2021.</a:t>
            </a:r>
            <a:endParaRPr lang="en-GB" sz="2400" dirty="0" smtClean="0">
              <a:latin typeface="Helvetica" pitchFamily="34" charset="0"/>
            </a:endParaRPr>
          </a:p>
          <a:p>
            <a:pPr algn="ctr"/>
            <a:endParaRPr lang="en-GB" sz="2400" b="1" dirty="0">
              <a:latin typeface="Helvetica" pitchFamily="34" charset="0"/>
            </a:endParaRPr>
          </a:p>
          <a:p>
            <a:r>
              <a:rPr lang="en-GB" sz="2400" b="0" i="0" u="none" strike="noStrike" baseline="0" dirty="0" smtClean="0">
                <a:solidFill>
                  <a:srgbClr val="000000"/>
                </a:solidFill>
                <a:latin typeface="Helvetica" pitchFamily="34" charset="0"/>
              </a:rPr>
              <a:t>The tests assess the pupils against the 2014 </a:t>
            </a:r>
            <a:r>
              <a:rPr lang="en-GB" sz="2400" dirty="0" smtClean="0">
                <a:solidFill>
                  <a:srgbClr val="000000"/>
                </a:solidFill>
                <a:latin typeface="Helvetica" pitchFamily="34" charset="0"/>
              </a:rPr>
              <a:t>N</a:t>
            </a:r>
            <a:r>
              <a:rPr lang="en-GB" sz="2400" b="0" i="0" u="none" strike="noStrike" baseline="0" dirty="0" smtClean="0">
                <a:solidFill>
                  <a:srgbClr val="000000"/>
                </a:solidFill>
                <a:latin typeface="Helvetica" pitchFamily="34" charset="0"/>
              </a:rPr>
              <a:t>ational </a:t>
            </a:r>
            <a:r>
              <a:rPr lang="en-GB" sz="2400" dirty="0" smtClean="0">
                <a:solidFill>
                  <a:srgbClr val="000000"/>
                </a:solidFill>
                <a:latin typeface="Helvetica" pitchFamily="34" charset="0"/>
              </a:rPr>
              <a:t>C</a:t>
            </a:r>
            <a:r>
              <a:rPr lang="en-GB" sz="2400" b="0" i="0" u="none" strike="noStrike" baseline="0" dirty="0" smtClean="0">
                <a:solidFill>
                  <a:srgbClr val="000000"/>
                </a:solidFill>
                <a:latin typeface="Helvetica" pitchFamily="34" charset="0"/>
              </a:rPr>
              <a:t>urriculum.</a:t>
            </a:r>
          </a:p>
          <a:p>
            <a:endParaRPr lang="en-GB" sz="2400" dirty="0">
              <a:solidFill>
                <a:srgbClr val="000000"/>
              </a:solidFill>
              <a:latin typeface="Helvetica" pitchFamily="34" charset="0"/>
            </a:endParaRPr>
          </a:p>
          <a:p>
            <a:r>
              <a:rPr lang="en-GB" sz="2400" b="0" i="0" u="none" strike="noStrike" dirty="0" smtClean="0">
                <a:solidFill>
                  <a:srgbClr val="000000"/>
                </a:solidFill>
                <a:latin typeface="Helvetica" pitchFamily="34" charset="0"/>
              </a:rPr>
              <a:t>The tests are marked by the Y2 class teacher.</a:t>
            </a:r>
          </a:p>
        </p:txBody>
      </p:sp>
      <p:pic>
        <p:nvPicPr>
          <p:cNvPr id="2" name="Picture 1"/>
          <p:cNvPicPr>
            <a:picLocks noChangeAspect="1"/>
          </p:cNvPicPr>
          <p:nvPr/>
        </p:nvPicPr>
        <p:blipFill>
          <a:blip r:embed="rId2"/>
          <a:stretch>
            <a:fillRect/>
          </a:stretch>
        </p:blipFill>
        <p:spPr>
          <a:xfrm>
            <a:off x="2555776" y="4293096"/>
            <a:ext cx="3254497" cy="2430024"/>
          </a:xfrm>
          <a:prstGeom prst="rect">
            <a:avLst/>
          </a:prstGeom>
        </p:spPr>
      </p:pic>
    </p:spTree>
    <p:extLst>
      <p:ext uri="{BB962C8B-B14F-4D97-AF65-F5344CB8AC3E}">
        <p14:creationId xmlns:p14="http://schemas.microsoft.com/office/powerpoint/2010/main" val="2038315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90958619"/>
              </p:ext>
            </p:extLst>
          </p:nvPr>
        </p:nvGraphicFramePr>
        <p:xfrm>
          <a:off x="467544" y="332656"/>
          <a:ext cx="8352928" cy="4541520"/>
        </p:xfrm>
        <a:graphic>
          <a:graphicData uri="http://schemas.openxmlformats.org/drawingml/2006/table">
            <a:tbl>
              <a:tblPr firstRow="1" bandRow="1">
                <a:tableStyleId>{5C22544A-7EE6-4342-B048-85BDC9FD1C3A}</a:tableStyleId>
              </a:tblPr>
              <a:tblGrid>
                <a:gridCol w="2848978">
                  <a:extLst>
                    <a:ext uri="{9D8B030D-6E8A-4147-A177-3AD203B41FA5}">
                      <a16:colId xmlns:a16="http://schemas.microsoft.com/office/drawing/2014/main" val="20000"/>
                    </a:ext>
                  </a:extLst>
                </a:gridCol>
                <a:gridCol w="5503950">
                  <a:extLst>
                    <a:ext uri="{9D8B030D-6E8A-4147-A177-3AD203B41FA5}">
                      <a16:colId xmlns:a16="http://schemas.microsoft.com/office/drawing/2014/main" val="20001"/>
                    </a:ext>
                  </a:extLst>
                </a:gridCol>
              </a:tblGrid>
              <a:tr h="1180931">
                <a:tc>
                  <a:txBody>
                    <a:bodyPr/>
                    <a:lstStyle/>
                    <a:p>
                      <a:r>
                        <a:rPr lang="en-GB" sz="2800" b="1" dirty="0" smtClean="0">
                          <a:solidFill>
                            <a:schemeClr val="tx1"/>
                          </a:solidFill>
                        </a:rPr>
                        <a:t>Reading</a:t>
                      </a:r>
                      <a:endParaRPr lang="en-GB" sz="2800" b="1" dirty="0">
                        <a:solidFill>
                          <a:schemeClr val="tx1"/>
                        </a:solidFill>
                      </a:endParaRPr>
                    </a:p>
                  </a:txBody>
                  <a:tcPr>
                    <a:noFill/>
                  </a:tcPr>
                </a:tc>
                <a:tc>
                  <a:txBody>
                    <a:bodyPr/>
                    <a:lstStyle/>
                    <a:p>
                      <a:r>
                        <a:rPr lang="en-GB" sz="2800" b="0" dirty="0" smtClean="0">
                          <a:solidFill>
                            <a:schemeClr val="tx1"/>
                          </a:solidFill>
                        </a:rPr>
                        <a:t>English Reading: Paper</a:t>
                      </a:r>
                      <a:r>
                        <a:rPr lang="en-GB" sz="2800" b="0" baseline="0" dirty="0" smtClean="0">
                          <a:solidFill>
                            <a:schemeClr val="tx1"/>
                          </a:solidFill>
                        </a:rPr>
                        <a:t> 1 (20 marks)</a:t>
                      </a:r>
                    </a:p>
                    <a:p>
                      <a:r>
                        <a:rPr lang="en-GB" sz="2800" b="0" baseline="0" dirty="0" smtClean="0">
                          <a:solidFill>
                            <a:schemeClr val="tx1"/>
                          </a:solidFill>
                        </a:rPr>
                        <a:t>English Reading: Paper 2 (20 marks)</a:t>
                      </a:r>
                    </a:p>
                    <a:p>
                      <a:endParaRPr lang="en-GB" sz="2800" b="0" dirty="0">
                        <a:solidFill>
                          <a:schemeClr val="tx1"/>
                        </a:solidFill>
                      </a:endParaRPr>
                    </a:p>
                  </a:txBody>
                  <a:tcPr>
                    <a:noFill/>
                  </a:tcPr>
                </a:tc>
                <a:extLst>
                  <a:ext uri="{0D108BD9-81ED-4DB2-BD59-A6C34878D82A}">
                    <a16:rowId xmlns:a16="http://schemas.microsoft.com/office/drawing/2014/main" val="10000"/>
                  </a:ext>
                </a:extLst>
              </a:tr>
              <a:tr h="1180931">
                <a:tc>
                  <a:txBody>
                    <a:bodyPr/>
                    <a:lstStyle/>
                    <a:p>
                      <a:r>
                        <a:rPr lang="en-GB" sz="2800" b="1" baseline="0" dirty="0" smtClean="0">
                          <a:solidFill>
                            <a:schemeClr val="tx1"/>
                          </a:solidFill>
                        </a:rPr>
                        <a:t>SPAG (Spelling, grammar and punctuation)</a:t>
                      </a:r>
                    </a:p>
                    <a:p>
                      <a:endParaRPr lang="en-GB" sz="2800" b="1" baseline="0" dirty="0" smtClean="0">
                        <a:solidFill>
                          <a:schemeClr val="tx1"/>
                        </a:solidFill>
                      </a:endParaRPr>
                    </a:p>
                  </a:txBody>
                  <a:tcPr>
                    <a:noFill/>
                  </a:tcPr>
                </a:tc>
                <a:tc>
                  <a:txBody>
                    <a:bodyPr/>
                    <a:lstStyle/>
                    <a:p>
                      <a:r>
                        <a:rPr lang="en-GB" sz="2800" b="0" baseline="0" dirty="0" smtClean="0">
                          <a:solidFill>
                            <a:schemeClr val="tx1"/>
                          </a:solidFill>
                        </a:rPr>
                        <a:t>SPAG: Paper 1 (20 marks)</a:t>
                      </a:r>
                    </a:p>
                    <a:p>
                      <a:r>
                        <a:rPr lang="en-GB" sz="2800" b="0" baseline="0" dirty="0" smtClean="0">
                          <a:solidFill>
                            <a:schemeClr val="tx1"/>
                          </a:solidFill>
                        </a:rPr>
                        <a:t>SPAG: Paper 2 (20 marks)</a:t>
                      </a:r>
                    </a:p>
                    <a:p>
                      <a:endParaRPr lang="en-GB" sz="2800" b="0" dirty="0">
                        <a:solidFill>
                          <a:schemeClr val="tx1"/>
                        </a:solidFill>
                      </a:endParaRPr>
                    </a:p>
                  </a:txBody>
                  <a:tcPr>
                    <a:noFill/>
                  </a:tcPr>
                </a:tc>
                <a:extLst>
                  <a:ext uri="{0D108BD9-81ED-4DB2-BD59-A6C34878D82A}">
                    <a16:rowId xmlns:a16="http://schemas.microsoft.com/office/drawing/2014/main" val="10001"/>
                  </a:ext>
                </a:extLst>
              </a:tr>
              <a:tr h="1180931">
                <a:tc>
                  <a:txBody>
                    <a:bodyPr/>
                    <a:lstStyle/>
                    <a:p>
                      <a:r>
                        <a:rPr lang="en-GB" sz="2800" b="1" dirty="0" smtClean="0">
                          <a:solidFill>
                            <a:schemeClr val="tx1"/>
                          </a:solidFill>
                        </a:rPr>
                        <a:t>Maths</a:t>
                      </a:r>
                      <a:endParaRPr lang="en-GB" sz="2800" b="1" dirty="0">
                        <a:solidFill>
                          <a:schemeClr val="tx1"/>
                        </a:solidFill>
                      </a:endParaRPr>
                    </a:p>
                  </a:txBody>
                  <a:tcPr>
                    <a:noFill/>
                  </a:tcPr>
                </a:tc>
                <a:tc>
                  <a:txBody>
                    <a:bodyPr/>
                    <a:lstStyle/>
                    <a:p>
                      <a:r>
                        <a:rPr lang="en-GB" sz="2800" b="0" dirty="0" smtClean="0">
                          <a:solidFill>
                            <a:schemeClr val="tx1"/>
                          </a:solidFill>
                        </a:rPr>
                        <a:t>Mathematics Paper 1 Arithmetic  (25 marks)</a:t>
                      </a:r>
                    </a:p>
                    <a:p>
                      <a:r>
                        <a:rPr lang="en-GB" sz="2800" b="0" dirty="0" smtClean="0">
                          <a:solidFill>
                            <a:schemeClr val="tx1"/>
                          </a:solidFill>
                        </a:rPr>
                        <a:t>Mathematics Paper 2 (35 marks)</a:t>
                      </a:r>
                      <a:endParaRPr lang="en-GB" sz="2800" b="0" dirty="0">
                        <a:solidFill>
                          <a:schemeClr val="tx1"/>
                        </a:solidFill>
                      </a:endParaRPr>
                    </a:p>
                  </a:txBody>
                  <a:tcP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2503190" y="5013176"/>
            <a:ext cx="4056047" cy="1077218"/>
          </a:xfrm>
          <a:prstGeom prst="rect">
            <a:avLst/>
          </a:prstGeom>
          <a:noFill/>
        </p:spPr>
        <p:txBody>
          <a:bodyPr wrap="none" rtlCol="0">
            <a:spAutoFit/>
          </a:bodyPr>
          <a:lstStyle/>
          <a:p>
            <a:r>
              <a:rPr lang="en-GB" sz="3200" b="1" dirty="0" smtClean="0"/>
              <a:t>NO TEST FOR WRITING</a:t>
            </a:r>
          </a:p>
          <a:p>
            <a:r>
              <a:rPr lang="en-GB" sz="3200" b="1" dirty="0" smtClean="0"/>
              <a:t>NO TEST FOR SCIENCE</a:t>
            </a:r>
            <a:endParaRPr lang="en-GB" sz="3200" b="1" dirty="0"/>
          </a:p>
        </p:txBody>
      </p:sp>
    </p:spTree>
    <p:extLst>
      <p:ext uri="{BB962C8B-B14F-4D97-AF65-F5344CB8AC3E}">
        <p14:creationId xmlns:p14="http://schemas.microsoft.com/office/powerpoint/2010/main" val="1454641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244408" cy="6555641"/>
          </a:xfrm>
          <a:prstGeom prst="rect">
            <a:avLst/>
          </a:prstGeom>
          <a:noFill/>
        </p:spPr>
        <p:txBody>
          <a:bodyPr wrap="square" rtlCol="0">
            <a:spAutoFit/>
          </a:bodyPr>
          <a:lstStyle/>
          <a:p>
            <a:pPr algn="ctr"/>
            <a:r>
              <a:rPr lang="en-GB" sz="3200" b="1" u="sng" dirty="0" smtClean="0"/>
              <a:t>KS1 English Reading Test</a:t>
            </a:r>
          </a:p>
          <a:p>
            <a:pPr algn="ctr"/>
            <a:endParaRPr lang="en-GB" sz="1000" b="1" u="sng" dirty="0" smtClean="0"/>
          </a:p>
          <a:p>
            <a:pPr marL="285750" indent="-285750">
              <a:buFont typeface="Arial" panose="020B0604020202020204" pitchFamily="34" charset="0"/>
              <a:buChar char="•"/>
            </a:pPr>
            <a:r>
              <a:rPr lang="en-GB" sz="2800" dirty="0" smtClean="0"/>
              <a:t>Each test includes a selection of unrelated texts of increasing difficulty</a:t>
            </a:r>
          </a:p>
          <a:p>
            <a:pPr marL="285750" indent="-285750">
              <a:buFont typeface="Arial" panose="020B0604020202020204" pitchFamily="34" charset="0"/>
              <a:buChar char="•"/>
            </a:pPr>
            <a:r>
              <a:rPr lang="en-GB" sz="2800" dirty="0" smtClean="0"/>
              <a:t>A mixture of 2 text types</a:t>
            </a:r>
          </a:p>
          <a:p>
            <a:pPr marL="285750" indent="-285750">
              <a:buFont typeface="Arial" panose="020B0604020202020204" pitchFamily="34" charset="0"/>
              <a:buChar char="•"/>
            </a:pPr>
            <a:r>
              <a:rPr lang="en-GB" sz="2800" dirty="0" smtClean="0"/>
              <a:t>Paper 2 offered to all pupils (</a:t>
            </a:r>
            <a:r>
              <a:rPr lang="en-GB" sz="2800" i="1" dirty="0" smtClean="0"/>
              <a:t>teachers will be able to withdraw pupils at any stage of paper 2 if they feel that children are not able to cope with aspects of paper 2</a:t>
            </a:r>
            <a:r>
              <a:rPr lang="en-GB" sz="2800" dirty="0" smtClean="0"/>
              <a:t>)</a:t>
            </a:r>
          </a:p>
          <a:p>
            <a:endParaRPr lang="en-GB" sz="1100" dirty="0"/>
          </a:p>
          <a:p>
            <a:r>
              <a:rPr lang="en-GB" sz="2800" dirty="0" smtClean="0"/>
              <a:t>For example of Paper 1 (20 marks) click </a:t>
            </a:r>
            <a:r>
              <a:rPr lang="en-GB" sz="2800" dirty="0" smtClean="0">
                <a:hlinkClick r:id="rId2"/>
              </a:rPr>
              <a:t>here</a:t>
            </a:r>
            <a:r>
              <a:rPr lang="en-GB" sz="2800" dirty="0" smtClean="0"/>
              <a:t>.</a:t>
            </a:r>
          </a:p>
          <a:p>
            <a:r>
              <a:rPr lang="en-GB" sz="2800" dirty="0" smtClean="0"/>
              <a:t>For example of Paper 2 reading booklet click </a:t>
            </a:r>
            <a:r>
              <a:rPr lang="en-GB" sz="2800" dirty="0" smtClean="0">
                <a:hlinkClick r:id="rId3"/>
              </a:rPr>
              <a:t>here</a:t>
            </a:r>
            <a:r>
              <a:rPr lang="en-GB" sz="2800" dirty="0" smtClean="0"/>
              <a:t>.</a:t>
            </a:r>
          </a:p>
          <a:p>
            <a:r>
              <a:rPr lang="en-GB" sz="2800" dirty="0" smtClean="0"/>
              <a:t>For example of Paper 2 answer booklet (20 marks) click </a:t>
            </a:r>
            <a:r>
              <a:rPr lang="en-GB" sz="2800" dirty="0" smtClean="0">
                <a:hlinkClick r:id="rId4"/>
              </a:rPr>
              <a:t>here</a:t>
            </a:r>
            <a:r>
              <a:rPr lang="en-GB" sz="2800" dirty="0" smtClean="0"/>
              <a:t>.</a:t>
            </a:r>
          </a:p>
          <a:p>
            <a:endParaRPr lang="en-GB" sz="1100" dirty="0"/>
          </a:p>
          <a:p>
            <a:r>
              <a:rPr lang="en-GB" sz="2400" dirty="0" smtClean="0"/>
              <a:t>In May 2019 a child needed 25 marks out of 40 to meet the standard.</a:t>
            </a:r>
            <a:endParaRPr lang="en-GB" sz="2400" dirty="0"/>
          </a:p>
        </p:txBody>
      </p:sp>
    </p:spTree>
    <p:extLst>
      <p:ext uri="{BB962C8B-B14F-4D97-AF65-F5344CB8AC3E}">
        <p14:creationId xmlns:p14="http://schemas.microsoft.com/office/powerpoint/2010/main" val="135822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12968" cy="5547673"/>
          </a:xfrm>
          <a:prstGeom prst="rect">
            <a:avLst/>
          </a:prstGeom>
          <a:noFill/>
        </p:spPr>
        <p:txBody>
          <a:bodyPr wrap="square" rtlCol="0">
            <a:spAutoFit/>
          </a:bodyPr>
          <a:lstStyle/>
          <a:p>
            <a:pPr algn="ctr"/>
            <a:r>
              <a:rPr lang="en-GB" sz="2800" b="1" u="sng" dirty="0" smtClean="0"/>
              <a:t>KS1 English Spelling, Grammar and</a:t>
            </a:r>
          </a:p>
          <a:p>
            <a:pPr algn="ctr"/>
            <a:r>
              <a:rPr lang="en-GB" sz="2800" b="1" u="sng" dirty="0" smtClean="0"/>
              <a:t>Punctuation test</a:t>
            </a:r>
          </a:p>
          <a:p>
            <a:pPr algn="ctr"/>
            <a:r>
              <a:rPr lang="en-GB" sz="2800" i="1" dirty="0" smtClean="0"/>
              <a:t>Children sit both papers</a:t>
            </a:r>
          </a:p>
          <a:p>
            <a:endParaRPr lang="en-GB" sz="1000" b="1" dirty="0" smtClean="0"/>
          </a:p>
          <a:p>
            <a:r>
              <a:rPr lang="en-GB" sz="2800" dirty="0" smtClean="0"/>
              <a:t>Paper 1:		Spellings</a:t>
            </a:r>
          </a:p>
          <a:p>
            <a:r>
              <a:rPr lang="en-GB" sz="2800" dirty="0"/>
              <a:t>	</a:t>
            </a:r>
            <a:r>
              <a:rPr lang="en-GB" sz="2800" dirty="0" smtClean="0"/>
              <a:t>		20 spellings (20 marks)</a:t>
            </a:r>
          </a:p>
          <a:p>
            <a:r>
              <a:rPr lang="en-GB" sz="2800" dirty="0"/>
              <a:t>	</a:t>
            </a:r>
            <a:r>
              <a:rPr lang="en-GB" sz="2800" dirty="0" smtClean="0"/>
              <a:t>		For example click </a:t>
            </a:r>
            <a:r>
              <a:rPr lang="en-GB" sz="2800" dirty="0" smtClean="0">
                <a:hlinkClick r:id="rId2"/>
              </a:rPr>
              <a:t>here</a:t>
            </a:r>
            <a:r>
              <a:rPr lang="en-GB" sz="2800" dirty="0" smtClean="0"/>
              <a:t>.</a:t>
            </a:r>
          </a:p>
          <a:p>
            <a:endParaRPr lang="en-GB" sz="1050" dirty="0"/>
          </a:p>
          <a:p>
            <a:r>
              <a:rPr lang="en-GB" sz="2800" dirty="0" smtClean="0"/>
              <a:t>Paper 2:		Question paper</a:t>
            </a:r>
          </a:p>
          <a:p>
            <a:r>
              <a:rPr lang="en-GB" sz="2800" dirty="0"/>
              <a:t>	</a:t>
            </a:r>
            <a:r>
              <a:rPr lang="en-GB" sz="2800" dirty="0" smtClean="0"/>
              <a:t>		20 marks</a:t>
            </a:r>
          </a:p>
          <a:p>
            <a:r>
              <a:rPr lang="en-GB" sz="2800" dirty="0"/>
              <a:t>	</a:t>
            </a:r>
            <a:r>
              <a:rPr lang="en-GB" sz="2800" dirty="0" smtClean="0"/>
              <a:t>		For example click </a:t>
            </a:r>
            <a:r>
              <a:rPr lang="en-GB" sz="2800" dirty="0" smtClean="0">
                <a:hlinkClick r:id="rId3"/>
              </a:rPr>
              <a:t>here</a:t>
            </a:r>
            <a:r>
              <a:rPr lang="en-GB" sz="2800" dirty="0" smtClean="0"/>
              <a:t>.</a:t>
            </a:r>
          </a:p>
          <a:p>
            <a:endParaRPr lang="en-GB" sz="1000" dirty="0" smtClean="0"/>
          </a:p>
          <a:p>
            <a:r>
              <a:rPr lang="en-GB" sz="2400" dirty="0" smtClean="0"/>
              <a:t>In May 2019 a child needed 24 marks out of 40 to meet the standard.</a:t>
            </a:r>
          </a:p>
          <a:p>
            <a:endParaRPr lang="en-GB" sz="2400" dirty="0"/>
          </a:p>
        </p:txBody>
      </p:sp>
      <p:sp>
        <p:nvSpPr>
          <p:cNvPr id="3" name="Rectangle 2"/>
          <p:cNvSpPr/>
          <p:nvPr/>
        </p:nvSpPr>
        <p:spPr>
          <a:xfrm>
            <a:off x="251520" y="5517232"/>
            <a:ext cx="8712968" cy="1200329"/>
          </a:xfrm>
          <a:prstGeom prst="rect">
            <a:avLst/>
          </a:prstGeom>
        </p:spPr>
        <p:txBody>
          <a:bodyPr wrap="square">
            <a:spAutoFit/>
          </a:bodyPr>
          <a:lstStyle/>
          <a:p>
            <a:pPr fontAlgn="base"/>
            <a:r>
              <a:rPr lang="en-GB" dirty="0">
                <a:solidFill>
                  <a:srgbClr val="333333"/>
                </a:solidFill>
                <a:latin typeface="Nunito"/>
              </a:rPr>
              <a:t>In May 2016, following the KS1 SATs spelling paper accidentally being made available on the Department for Education website before the test, Schools Minister Nick Gibb decided the test would be optional in 2016.</a:t>
            </a:r>
          </a:p>
          <a:p>
            <a:pPr fontAlgn="base"/>
            <a:r>
              <a:rPr lang="en-GB" dirty="0" smtClean="0">
                <a:solidFill>
                  <a:srgbClr val="333333"/>
                </a:solidFill>
                <a:latin typeface="Nunito"/>
              </a:rPr>
              <a:t>This </a:t>
            </a:r>
            <a:r>
              <a:rPr lang="en-GB" dirty="0">
                <a:solidFill>
                  <a:srgbClr val="333333"/>
                </a:solidFill>
                <a:latin typeface="Nunito"/>
              </a:rPr>
              <a:t>was also the case in </a:t>
            </a:r>
            <a:r>
              <a:rPr lang="en-GB" dirty="0" smtClean="0">
                <a:solidFill>
                  <a:srgbClr val="333333"/>
                </a:solidFill>
                <a:latin typeface="Nunito"/>
              </a:rPr>
              <a:t>2017, 2018</a:t>
            </a:r>
            <a:r>
              <a:rPr lang="en-GB" dirty="0">
                <a:solidFill>
                  <a:srgbClr val="333333"/>
                </a:solidFill>
                <a:latin typeface="Nunito"/>
              </a:rPr>
              <a:t> </a:t>
            </a:r>
            <a:r>
              <a:rPr lang="en-GB" dirty="0" smtClean="0">
                <a:solidFill>
                  <a:srgbClr val="333333"/>
                </a:solidFill>
                <a:latin typeface="Nunito"/>
              </a:rPr>
              <a:t>and 2019.</a:t>
            </a:r>
            <a:endParaRPr lang="en-GB" b="0" i="0" dirty="0">
              <a:solidFill>
                <a:srgbClr val="333333"/>
              </a:solidFill>
              <a:effectLst/>
              <a:latin typeface="Nunito"/>
            </a:endParaRPr>
          </a:p>
        </p:txBody>
      </p:sp>
      <p:pic>
        <p:nvPicPr>
          <p:cNvPr id="4" name="Picture 3"/>
          <p:cNvPicPr>
            <a:picLocks noChangeAspect="1"/>
          </p:cNvPicPr>
          <p:nvPr/>
        </p:nvPicPr>
        <p:blipFill>
          <a:blip r:embed="rId4"/>
          <a:stretch>
            <a:fillRect/>
          </a:stretch>
        </p:blipFill>
        <p:spPr>
          <a:xfrm>
            <a:off x="6753877" y="1052736"/>
            <a:ext cx="2178315" cy="2904420"/>
          </a:xfrm>
          <a:prstGeom prst="rect">
            <a:avLst/>
          </a:prstGeom>
        </p:spPr>
      </p:pic>
    </p:spTree>
    <p:extLst>
      <p:ext uri="{BB962C8B-B14F-4D97-AF65-F5344CB8AC3E}">
        <p14:creationId xmlns:p14="http://schemas.microsoft.com/office/powerpoint/2010/main" val="1659973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244408" cy="6355586"/>
          </a:xfrm>
          <a:prstGeom prst="rect">
            <a:avLst/>
          </a:prstGeom>
          <a:noFill/>
        </p:spPr>
        <p:txBody>
          <a:bodyPr wrap="square" rtlCol="0">
            <a:spAutoFit/>
          </a:bodyPr>
          <a:lstStyle/>
          <a:p>
            <a:r>
              <a:rPr lang="en-GB" sz="3200" b="1" u="sng" dirty="0" smtClean="0"/>
              <a:t>KS1 Mathematics Test</a:t>
            </a:r>
          </a:p>
          <a:p>
            <a:r>
              <a:rPr lang="en-GB" sz="3200" dirty="0" smtClean="0"/>
              <a:t>Children must sit </a:t>
            </a:r>
            <a:r>
              <a:rPr lang="en-GB" sz="3200" i="1" dirty="0" smtClean="0"/>
              <a:t>both</a:t>
            </a:r>
            <a:r>
              <a:rPr lang="en-GB" sz="3200" dirty="0" smtClean="0"/>
              <a:t> papers</a:t>
            </a:r>
          </a:p>
          <a:p>
            <a:pPr algn="ctr"/>
            <a:endParaRPr lang="en-GB" sz="2000" b="1" dirty="0"/>
          </a:p>
          <a:p>
            <a:r>
              <a:rPr lang="en-GB" sz="2800" dirty="0" smtClean="0"/>
              <a:t>Paper 1	Arithmetic Paper </a:t>
            </a:r>
          </a:p>
          <a:p>
            <a:r>
              <a:rPr lang="en-GB" sz="2800" dirty="0"/>
              <a:t>	</a:t>
            </a:r>
            <a:r>
              <a:rPr lang="en-GB" sz="2800" dirty="0" smtClean="0"/>
              <a:t>	25 marks</a:t>
            </a:r>
          </a:p>
          <a:p>
            <a:r>
              <a:rPr lang="en-GB" sz="2800" dirty="0"/>
              <a:t>	</a:t>
            </a:r>
            <a:r>
              <a:rPr lang="en-GB" sz="2800" dirty="0" smtClean="0"/>
              <a:t>	Not timed</a:t>
            </a:r>
          </a:p>
          <a:p>
            <a:r>
              <a:rPr lang="en-GB" sz="2800" dirty="0"/>
              <a:t>	</a:t>
            </a:r>
            <a:r>
              <a:rPr lang="en-GB" sz="2800" dirty="0" smtClean="0"/>
              <a:t>	For example of arithmetic paper click </a:t>
            </a:r>
            <a:r>
              <a:rPr lang="en-GB" sz="2800" dirty="0" smtClean="0">
                <a:hlinkClick r:id="rId2"/>
              </a:rPr>
              <a:t>here</a:t>
            </a:r>
            <a:r>
              <a:rPr lang="en-GB" sz="2800" dirty="0" smtClean="0"/>
              <a:t>.</a:t>
            </a:r>
          </a:p>
          <a:p>
            <a:endParaRPr lang="en-GB" sz="2800" dirty="0"/>
          </a:p>
          <a:p>
            <a:r>
              <a:rPr lang="en-GB" sz="2800" dirty="0" smtClean="0"/>
              <a:t>Paper 2	Reasoning Paper</a:t>
            </a:r>
          </a:p>
          <a:p>
            <a:r>
              <a:rPr lang="en-GB" sz="2800" dirty="0"/>
              <a:t>	</a:t>
            </a:r>
            <a:r>
              <a:rPr lang="en-GB" sz="2800" dirty="0" smtClean="0"/>
              <a:t>	35 marks</a:t>
            </a:r>
          </a:p>
          <a:p>
            <a:r>
              <a:rPr lang="en-GB" sz="2800" dirty="0"/>
              <a:t>	</a:t>
            </a:r>
            <a:r>
              <a:rPr lang="en-GB" sz="2800" dirty="0" smtClean="0"/>
              <a:t>	Not timed</a:t>
            </a:r>
          </a:p>
          <a:p>
            <a:r>
              <a:rPr lang="en-GB" sz="2800" dirty="0"/>
              <a:t>	</a:t>
            </a:r>
            <a:r>
              <a:rPr lang="en-GB" sz="2800" dirty="0" smtClean="0"/>
              <a:t>	For example of reasoning paper click </a:t>
            </a:r>
            <a:r>
              <a:rPr lang="en-GB" sz="2800" dirty="0" smtClean="0">
                <a:hlinkClick r:id="rId3"/>
              </a:rPr>
              <a:t>here</a:t>
            </a:r>
            <a:r>
              <a:rPr lang="en-GB" sz="2800" dirty="0" smtClean="0"/>
              <a:t>.</a:t>
            </a:r>
          </a:p>
          <a:p>
            <a:endParaRPr lang="en-GB" sz="1100" dirty="0" smtClean="0"/>
          </a:p>
          <a:p>
            <a:r>
              <a:rPr lang="en-GB" sz="2400" dirty="0" smtClean="0"/>
              <a:t>In May 2019 a child needed 34 marks out of 60 to meet the standard.</a:t>
            </a:r>
          </a:p>
        </p:txBody>
      </p:sp>
    </p:spTree>
    <p:extLst>
      <p:ext uri="{BB962C8B-B14F-4D97-AF65-F5344CB8AC3E}">
        <p14:creationId xmlns:p14="http://schemas.microsoft.com/office/powerpoint/2010/main" val="314948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8280920" cy="6432530"/>
          </a:xfrm>
          <a:prstGeom prst="rect">
            <a:avLst/>
          </a:prstGeom>
        </p:spPr>
        <p:txBody>
          <a:bodyPr wrap="square">
            <a:spAutoFit/>
          </a:bodyPr>
          <a:lstStyle/>
          <a:p>
            <a:pPr fontAlgn="base"/>
            <a:r>
              <a:rPr lang="en-GB" sz="2800" b="1" dirty="0"/>
              <a:t>How will the tests be marked?</a:t>
            </a:r>
          </a:p>
          <a:p>
            <a:pPr fontAlgn="base"/>
            <a:r>
              <a:rPr lang="en-GB" sz="2800" dirty="0"/>
              <a:t>Although the tests are set externally, they are marked by teachers within the school.</a:t>
            </a:r>
          </a:p>
          <a:p>
            <a:pPr fontAlgn="base"/>
            <a:endParaRPr lang="en-GB" sz="1000" dirty="0" smtClean="0"/>
          </a:p>
          <a:p>
            <a:pPr fontAlgn="base"/>
            <a:r>
              <a:rPr lang="en-GB" sz="2800" dirty="0" smtClean="0"/>
              <a:t>Children </a:t>
            </a:r>
            <a:r>
              <a:rPr lang="en-GB" sz="2800" dirty="0"/>
              <a:t>are given a scaled score. Their raw score – the actual number of marks they get – is translated into a scaled </a:t>
            </a:r>
            <a:r>
              <a:rPr lang="en-GB" sz="2800" dirty="0" smtClean="0"/>
              <a:t>score</a:t>
            </a:r>
            <a:r>
              <a:rPr lang="en-GB" sz="2800" dirty="0"/>
              <a:t>;</a:t>
            </a:r>
            <a:r>
              <a:rPr lang="en-GB" sz="2800" dirty="0" smtClean="0"/>
              <a:t> </a:t>
            </a:r>
            <a:r>
              <a:rPr lang="en-GB" sz="2800" dirty="0"/>
              <a:t>a </a:t>
            </a:r>
            <a:r>
              <a:rPr lang="en-GB" sz="2800" dirty="0" smtClean="0"/>
              <a:t>scaled score </a:t>
            </a:r>
            <a:r>
              <a:rPr lang="en-GB" sz="2800" dirty="0"/>
              <a:t>of 100 means the child is working at the expected standard</a:t>
            </a:r>
            <a:r>
              <a:rPr lang="en-GB" sz="2800" dirty="0" smtClean="0"/>
              <a:t>.</a:t>
            </a:r>
          </a:p>
          <a:p>
            <a:pPr fontAlgn="base"/>
            <a:endParaRPr lang="en-GB" sz="1000" dirty="0"/>
          </a:p>
          <a:p>
            <a:pPr fontAlgn="base"/>
            <a:r>
              <a:rPr lang="en-GB" sz="2800" dirty="0"/>
              <a:t>A score below 100 indicates that the child needs more support, whereas a score of above 100 suggests the child is working at a higher level than expected for their age. The maximum </a:t>
            </a:r>
            <a:r>
              <a:rPr lang="en-GB" sz="2800" dirty="0" smtClean="0"/>
              <a:t>scaled score </a:t>
            </a:r>
            <a:r>
              <a:rPr lang="en-GB" sz="2800" dirty="0"/>
              <a:t>possible is 115, and the minimum is 85</a:t>
            </a:r>
            <a:r>
              <a:rPr lang="en-GB" sz="2800" dirty="0" smtClean="0"/>
              <a:t>.</a:t>
            </a:r>
          </a:p>
          <a:p>
            <a:pPr fontAlgn="base"/>
            <a:endParaRPr lang="en-GB" sz="2800" dirty="0"/>
          </a:p>
          <a:p>
            <a:pPr fontAlgn="base"/>
            <a:r>
              <a:rPr lang="en-GB" sz="2800" dirty="0" smtClean="0"/>
              <a:t>Click </a:t>
            </a:r>
            <a:r>
              <a:rPr lang="en-GB" sz="2800" dirty="0" smtClean="0">
                <a:hlinkClick r:id="rId2"/>
              </a:rPr>
              <a:t>here</a:t>
            </a:r>
            <a:r>
              <a:rPr lang="en-GB" sz="2800" dirty="0" smtClean="0"/>
              <a:t> for an example of the conversion tables.</a:t>
            </a:r>
            <a:endParaRPr lang="en-GB" sz="2800" dirty="0"/>
          </a:p>
        </p:txBody>
      </p:sp>
    </p:spTree>
    <p:extLst>
      <p:ext uri="{BB962C8B-B14F-4D97-AF65-F5344CB8AC3E}">
        <p14:creationId xmlns:p14="http://schemas.microsoft.com/office/powerpoint/2010/main" val="351574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9086" y="620688"/>
            <a:ext cx="8208912" cy="2246769"/>
          </a:xfrm>
          <a:prstGeom prst="rect">
            <a:avLst/>
          </a:prstGeom>
          <a:noFill/>
        </p:spPr>
        <p:txBody>
          <a:bodyPr wrap="square" rtlCol="0">
            <a:spAutoFit/>
          </a:bodyPr>
          <a:lstStyle/>
          <a:p>
            <a:pPr algn="ctr"/>
            <a:endParaRPr lang="en-GB" sz="2800" dirty="0" smtClean="0"/>
          </a:p>
          <a:p>
            <a:pPr algn="ctr"/>
            <a:r>
              <a:rPr lang="en-GB" sz="2800" dirty="0" smtClean="0"/>
              <a:t>Your child’s TEST results are </a:t>
            </a:r>
            <a:r>
              <a:rPr lang="en-GB" sz="2800" b="1" dirty="0" smtClean="0"/>
              <a:t>not</a:t>
            </a:r>
            <a:r>
              <a:rPr lang="en-GB" sz="2800" dirty="0" smtClean="0"/>
              <a:t> sent home.</a:t>
            </a:r>
          </a:p>
          <a:p>
            <a:pPr algn="ctr"/>
            <a:endParaRPr lang="en-GB" sz="2800" dirty="0"/>
          </a:p>
          <a:p>
            <a:pPr algn="ctr"/>
            <a:r>
              <a:rPr lang="en-GB" sz="2800" dirty="0" smtClean="0"/>
              <a:t>If you would like to know your child’s test score please ask the class teacher.</a:t>
            </a:r>
            <a:endParaRPr lang="en-GB" sz="2800" dirty="0"/>
          </a:p>
        </p:txBody>
      </p:sp>
      <p:pic>
        <p:nvPicPr>
          <p:cNvPr id="3" name="Picture 2"/>
          <p:cNvPicPr>
            <a:picLocks noChangeAspect="1"/>
          </p:cNvPicPr>
          <p:nvPr/>
        </p:nvPicPr>
        <p:blipFill>
          <a:blip r:embed="rId2"/>
          <a:stretch>
            <a:fillRect/>
          </a:stretch>
        </p:blipFill>
        <p:spPr>
          <a:xfrm>
            <a:off x="2483768" y="3140968"/>
            <a:ext cx="4085184" cy="3050271"/>
          </a:xfrm>
          <a:prstGeom prst="rect">
            <a:avLst/>
          </a:prstGeom>
        </p:spPr>
      </p:pic>
    </p:spTree>
    <p:extLst>
      <p:ext uri="{BB962C8B-B14F-4D97-AF65-F5344CB8AC3E}">
        <p14:creationId xmlns:p14="http://schemas.microsoft.com/office/powerpoint/2010/main" val="3897595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776864" cy="5601533"/>
          </a:xfrm>
          <a:prstGeom prst="rect">
            <a:avLst/>
          </a:prstGeom>
          <a:noFill/>
        </p:spPr>
        <p:txBody>
          <a:bodyPr wrap="square" rtlCol="0">
            <a:spAutoFit/>
          </a:bodyPr>
          <a:lstStyle/>
          <a:p>
            <a:pPr algn="ctr"/>
            <a:r>
              <a:rPr lang="en-GB" sz="3200" b="1" u="sng" dirty="0" smtClean="0"/>
              <a:t>2021 KS1 Teacher Assessment</a:t>
            </a:r>
          </a:p>
          <a:p>
            <a:endParaRPr lang="en-GB" dirty="0"/>
          </a:p>
          <a:p>
            <a:r>
              <a:rPr lang="en-GB" sz="2800" dirty="0" smtClean="0"/>
              <a:t>In addition to your child sitting the tests, the teachers will need to determine - at the end of Y2 - whether your child has met the national standard in </a:t>
            </a:r>
            <a:r>
              <a:rPr lang="en-GB" sz="2800" i="1" dirty="0" smtClean="0"/>
              <a:t>Reading, Writing, Maths </a:t>
            </a:r>
            <a:r>
              <a:rPr lang="en-GB" sz="2800" dirty="0" smtClean="0"/>
              <a:t>and </a:t>
            </a:r>
            <a:r>
              <a:rPr lang="en-GB" sz="2800" i="1" dirty="0" smtClean="0"/>
              <a:t>Science</a:t>
            </a:r>
            <a:r>
              <a:rPr lang="en-GB" sz="2800" dirty="0" smtClean="0"/>
              <a:t>. </a:t>
            </a:r>
          </a:p>
          <a:p>
            <a:endParaRPr lang="en-GB" sz="2800" dirty="0"/>
          </a:p>
          <a:p>
            <a:r>
              <a:rPr lang="en-GB" sz="2800" dirty="0" smtClean="0"/>
              <a:t>This judgement will be based on your child’s learning and progress over the year. This judgement will not be based on the test scores alone.</a:t>
            </a:r>
          </a:p>
          <a:p>
            <a:endParaRPr lang="en-GB" sz="2800" dirty="0"/>
          </a:p>
          <a:p>
            <a:pPr algn="ctr"/>
            <a:r>
              <a:rPr lang="en-GB" sz="2800" b="1" dirty="0" smtClean="0"/>
              <a:t>These judgements will be sent home to parents at the end of June, beginning of July.</a:t>
            </a:r>
          </a:p>
        </p:txBody>
      </p:sp>
    </p:spTree>
    <p:extLst>
      <p:ext uri="{BB962C8B-B14F-4D97-AF65-F5344CB8AC3E}">
        <p14:creationId xmlns:p14="http://schemas.microsoft.com/office/powerpoint/2010/main" val="210841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sz="half" idx="1"/>
          </p:nvPr>
        </p:nvSpPr>
        <p:spPr>
          <a:xfrm>
            <a:off x="628650" y="1825625"/>
            <a:ext cx="3886200" cy="3742691"/>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spc="-5" dirty="0"/>
              <a:t>Phase</a:t>
            </a:r>
            <a:r>
              <a:rPr spc="-95" dirty="0"/>
              <a:t> </a:t>
            </a:r>
            <a:r>
              <a:rPr dirty="0"/>
              <a:t>1</a:t>
            </a:r>
          </a:p>
          <a:p>
            <a:pPr marL="355600" indent="-342900">
              <a:lnSpc>
                <a:spcPct val="100000"/>
              </a:lnSpc>
              <a:spcBef>
                <a:spcPts val="770"/>
              </a:spcBef>
              <a:buChar char="•"/>
              <a:tabLst>
                <a:tab pos="354965" algn="l"/>
                <a:tab pos="355600" algn="l"/>
              </a:tabLst>
            </a:pPr>
            <a:r>
              <a:rPr spc="-5" dirty="0"/>
              <a:t>Phase</a:t>
            </a:r>
            <a:r>
              <a:rPr spc="-95" dirty="0"/>
              <a:t> </a:t>
            </a:r>
            <a:r>
              <a:rPr dirty="0"/>
              <a:t>2</a:t>
            </a:r>
          </a:p>
          <a:p>
            <a:pPr marL="355600" indent="-342900">
              <a:lnSpc>
                <a:spcPct val="100000"/>
              </a:lnSpc>
              <a:spcBef>
                <a:spcPts val="770"/>
              </a:spcBef>
              <a:buChar char="•"/>
              <a:tabLst>
                <a:tab pos="354965" algn="l"/>
                <a:tab pos="355600" algn="l"/>
              </a:tabLst>
            </a:pPr>
            <a:r>
              <a:rPr spc="-5" dirty="0"/>
              <a:t>Phase</a:t>
            </a:r>
            <a:r>
              <a:rPr spc="-95" dirty="0"/>
              <a:t> </a:t>
            </a:r>
            <a:r>
              <a:rPr dirty="0"/>
              <a:t>3</a:t>
            </a:r>
          </a:p>
          <a:p>
            <a:pPr marL="355600" indent="-342900">
              <a:lnSpc>
                <a:spcPct val="100000"/>
              </a:lnSpc>
              <a:spcBef>
                <a:spcPts val="770"/>
              </a:spcBef>
              <a:buChar char="•"/>
              <a:tabLst>
                <a:tab pos="354965" algn="l"/>
                <a:tab pos="355600" algn="l"/>
              </a:tabLst>
            </a:pPr>
            <a:r>
              <a:rPr spc="-5" dirty="0"/>
              <a:t>Phase</a:t>
            </a:r>
            <a:r>
              <a:rPr spc="-95" dirty="0"/>
              <a:t> </a:t>
            </a:r>
            <a:r>
              <a:rPr dirty="0" smtClean="0"/>
              <a:t>4 </a:t>
            </a:r>
            <a:r>
              <a:rPr lang="en-US" dirty="0" smtClean="0"/>
              <a:t>       Year 1</a:t>
            </a:r>
            <a:endParaRPr lang="en-GB" dirty="0"/>
          </a:p>
          <a:p>
            <a:pPr marL="355600" indent="-342900">
              <a:lnSpc>
                <a:spcPct val="100000"/>
              </a:lnSpc>
              <a:spcBef>
                <a:spcPts val="770"/>
              </a:spcBef>
              <a:buChar char="•"/>
              <a:tabLst>
                <a:tab pos="354965" algn="l"/>
                <a:tab pos="355600" algn="l"/>
              </a:tabLst>
            </a:pPr>
            <a:endParaRPr dirty="0"/>
          </a:p>
          <a:p>
            <a:pPr marL="355600" indent="-342900">
              <a:lnSpc>
                <a:spcPct val="100000"/>
              </a:lnSpc>
              <a:spcBef>
                <a:spcPts val="770"/>
              </a:spcBef>
              <a:buChar char="•"/>
              <a:tabLst>
                <a:tab pos="354965" algn="l"/>
                <a:tab pos="355600" algn="l"/>
              </a:tabLst>
            </a:pPr>
            <a:r>
              <a:rPr b="1" spc="-5" dirty="0"/>
              <a:t>Phase</a:t>
            </a:r>
            <a:r>
              <a:rPr b="1" spc="-95" dirty="0"/>
              <a:t> </a:t>
            </a:r>
            <a:r>
              <a:rPr b="1" dirty="0"/>
              <a:t>5</a:t>
            </a:r>
          </a:p>
          <a:p>
            <a:pPr marL="355600" indent="-342900">
              <a:lnSpc>
                <a:spcPct val="100000"/>
              </a:lnSpc>
              <a:spcBef>
                <a:spcPts val="765"/>
              </a:spcBef>
              <a:buChar char="•"/>
              <a:tabLst>
                <a:tab pos="354965" algn="l"/>
                <a:tab pos="355600" algn="l"/>
              </a:tabLst>
            </a:pPr>
            <a:r>
              <a:rPr spc="-5" dirty="0"/>
              <a:t>Phase</a:t>
            </a:r>
            <a:r>
              <a:rPr spc="-95" dirty="0"/>
              <a:t> </a:t>
            </a:r>
            <a:r>
              <a:rPr dirty="0"/>
              <a:t>6</a:t>
            </a:r>
          </a:p>
        </p:txBody>
      </p:sp>
      <p:sp>
        <p:nvSpPr>
          <p:cNvPr id="4" name="object 4"/>
          <p:cNvSpPr txBox="1">
            <a:spLocks noGrp="1"/>
          </p:cNvSpPr>
          <p:nvPr>
            <p:ph sz="half" idx="2"/>
          </p:nvPr>
        </p:nvSpPr>
        <p:spPr>
          <a:xfrm>
            <a:off x="2555474" y="1931346"/>
            <a:ext cx="3886200" cy="3731919"/>
          </a:xfrm>
          <a:prstGeom prst="rect">
            <a:avLst/>
          </a:prstGeom>
        </p:spPr>
        <p:txBody>
          <a:bodyPr vert="horz" wrap="square" lIns="0" tIns="13335" rIns="0" bIns="0" rtlCol="0">
            <a:spAutoFit/>
          </a:bodyPr>
          <a:lstStyle/>
          <a:p>
            <a:pPr marL="0" indent="0">
              <a:lnSpc>
                <a:spcPct val="100000"/>
              </a:lnSpc>
              <a:spcBef>
                <a:spcPts val="105"/>
              </a:spcBef>
              <a:buNone/>
            </a:pPr>
            <a:r>
              <a:rPr lang="en-US" spc="-45" dirty="0" smtClean="0"/>
              <a:t>Nursery </a:t>
            </a:r>
            <a:endParaRPr lang="en-GB" spc="-5" dirty="0"/>
          </a:p>
          <a:p>
            <a:pPr marL="0" indent="0">
              <a:lnSpc>
                <a:spcPct val="100000"/>
              </a:lnSpc>
              <a:spcBef>
                <a:spcPts val="105"/>
              </a:spcBef>
              <a:buNone/>
            </a:pPr>
            <a:endParaRPr spc="-5" dirty="0"/>
          </a:p>
          <a:p>
            <a:pPr marL="0" indent="0">
              <a:lnSpc>
                <a:spcPct val="100000"/>
              </a:lnSpc>
              <a:buNone/>
            </a:pPr>
            <a:r>
              <a:rPr dirty="0"/>
              <a:t>Reception</a:t>
            </a:r>
            <a:endParaRPr lang="en-GB" dirty="0"/>
          </a:p>
          <a:p>
            <a:pPr marL="0" indent="0">
              <a:lnSpc>
                <a:spcPct val="100000"/>
              </a:lnSpc>
              <a:buNone/>
            </a:pPr>
            <a:endParaRPr lang="en-GB" dirty="0"/>
          </a:p>
          <a:p>
            <a:pPr marL="12065" marR="1339215" indent="0">
              <a:lnSpc>
                <a:spcPct val="120000"/>
              </a:lnSpc>
              <a:buNone/>
            </a:pPr>
            <a:endParaRPr lang="en-GB" dirty="0"/>
          </a:p>
          <a:p>
            <a:pPr marL="12065" marR="1339215" indent="0">
              <a:lnSpc>
                <a:spcPct val="120000"/>
              </a:lnSpc>
              <a:buNone/>
            </a:pPr>
            <a:r>
              <a:rPr lang="en-GB" b="1" dirty="0">
                <a:solidFill>
                  <a:schemeClr val="bg1"/>
                </a:solidFill>
              </a:rPr>
              <a:t>Throughout </a:t>
            </a:r>
            <a:r>
              <a:rPr b="1" dirty="0">
                <a:solidFill>
                  <a:schemeClr val="bg1"/>
                </a:solidFill>
              </a:rPr>
              <a:t>Y1</a:t>
            </a:r>
            <a:r>
              <a:rPr b="1" dirty="0"/>
              <a:t>  </a:t>
            </a:r>
            <a:endParaRPr lang="en-GB" b="1" dirty="0"/>
          </a:p>
          <a:p>
            <a:pPr marL="12065" marR="1339215" indent="0">
              <a:lnSpc>
                <a:spcPct val="120000"/>
              </a:lnSpc>
              <a:buNone/>
            </a:pPr>
            <a:r>
              <a:rPr spc="-5" dirty="0"/>
              <a:t>Through</a:t>
            </a:r>
            <a:r>
              <a:rPr lang="en-GB" spc="-5" dirty="0"/>
              <a:t>out</a:t>
            </a:r>
            <a:r>
              <a:rPr spc="-110" dirty="0"/>
              <a:t> </a:t>
            </a:r>
            <a:r>
              <a:rPr dirty="0"/>
              <a:t>Y2</a:t>
            </a:r>
          </a:p>
        </p:txBody>
      </p:sp>
      <p:sp>
        <p:nvSpPr>
          <p:cNvPr id="5" name="object 5"/>
          <p:cNvSpPr/>
          <p:nvPr/>
        </p:nvSpPr>
        <p:spPr>
          <a:xfrm>
            <a:off x="1905000" y="2362200"/>
            <a:ext cx="504825" cy="1297305"/>
          </a:xfrm>
          <a:custGeom>
            <a:avLst/>
            <a:gdLst/>
            <a:ahLst/>
            <a:cxnLst/>
            <a:rect l="l" t="t" r="r" b="b"/>
            <a:pathLst>
              <a:path w="504825" h="1297304">
                <a:moveTo>
                  <a:pt x="0" y="0"/>
                </a:moveTo>
                <a:lnTo>
                  <a:pt x="67067" y="3860"/>
                </a:lnTo>
                <a:lnTo>
                  <a:pt x="127343" y="14755"/>
                </a:lnTo>
                <a:lnTo>
                  <a:pt x="178419" y="31654"/>
                </a:lnTo>
                <a:lnTo>
                  <a:pt x="217884" y="53528"/>
                </a:lnTo>
                <a:lnTo>
                  <a:pt x="252349" y="108076"/>
                </a:lnTo>
                <a:lnTo>
                  <a:pt x="252349" y="540385"/>
                </a:lnTo>
                <a:lnTo>
                  <a:pt x="261367" y="569116"/>
                </a:lnTo>
                <a:lnTo>
                  <a:pt x="326294" y="616807"/>
                </a:lnTo>
                <a:lnTo>
                  <a:pt x="377392" y="633706"/>
                </a:lnTo>
                <a:lnTo>
                  <a:pt x="437704" y="644601"/>
                </a:lnTo>
                <a:lnTo>
                  <a:pt x="504825" y="648462"/>
                </a:lnTo>
                <a:lnTo>
                  <a:pt x="437704" y="652322"/>
                </a:lnTo>
                <a:lnTo>
                  <a:pt x="377392" y="663217"/>
                </a:lnTo>
                <a:lnTo>
                  <a:pt x="326294" y="680116"/>
                </a:lnTo>
                <a:lnTo>
                  <a:pt x="286817" y="701990"/>
                </a:lnTo>
                <a:lnTo>
                  <a:pt x="252349" y="756538"/>
                </a:lnTo>
                <a:lnTo>
                  <a:pt x="252349" y="1188847"/>
                </a:lnTo>
                <a:lnTo>
                  <a:pt x="243331" y="1217587"/>
                </a:lnTo>
                <a:lnTo>
                  <a:pt x="217884" y="1243428"/>
                </a:lnTo>
                <a:lnTo>
                  <a:pt x="178419" y="1265332"/>
                </a:lnTo>
                <a:lnTo>
                  <a:pt x="127343" y="1282262"/>
                </a:lnTo>
                <a:lnTo>
                  <a:pt x="67067" y="1293181"/>
                </a:lnTo>
                <a:lnTo>
                  <a:pt x="0" y="1297051"/>
                </a:lnTo>
              </a:path>
            </a:pathLst>
          </a:custGeom>
          <a:ln w="38100">
            <a:solidFill>
              <a:srgbClr val="993366"/>
            </a:solidFill>
          </a:ln>
        </p:spPr>
        <p:txBody>
          <a:bodyPr wrap="square" lIns="0" tIns="0" rIns="0" bIns="0" rtlCol="0"/>
          <a:lstStyle/>
          <a:p>
            <a:endParaRPr/>
          </a:p>
        </p:txBody>
      </p:sp>
      <p:sp>
        <p:nvSpPr>
          <p:cNvPr id="6" name="Title 5"/>
          <p:cNvSpPr>
            <a:spLocks noGrp="1"/>
          </p:cNvSpPr>
          <p:nvPr>
            <p:ph type="title"/>
          </p:nvPr>
        </p:nvSpPr>
        <p:spPr/>
        <p:txBody>
          <a:bodyPr/>
          <a:lstStyle/>
          <a:p>
            <a:r>
              <a:rPr lang="en-GB" b="1" dirty="0" smtClean="0"/>
              <a:t>Phases of Phonics </a:t>
            </a:r>
            <a:endParaRPr lang="en-GB" b="1" dirty="0"/>
          </a:p>
        </p:txBody>
      </p:sp>
    </p:spTree>
    <p:extLst>
      <p:ext uri="{BB962C8B-B14F-4D97-AF65-F5344CB8AC3E}">
        <p14:creationId xmlns:p14="http://schemas.microsoft.com/office/powerpoint/2010/main" val="29113591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0328093"/>
              </p:ext>
            </p:extLst>
          </p:nvPr>
        </p:nvGraphicFramePr>
        <p:xfrm>
          <a:off x="251520" y="332656"/>
          <a:ext cx="8640960" cy="5913120"/>
        </p:xfrm>
        <a:graphic>
          <a:graphicData uri="http://schemas.openxmlformats.org/drawingml/2006/table">
            <a:tbl>
              <a:tblPr firstRow="1" bandRow="1">
                <a:tableStyleId>{5C22544A-7EE6-4342-B048-85BDC9FD1C3A}</a:tableStyleId>
              </a:tblPr>
              <a:tblGrid>
                <a:gridCol w="1946162">
                  <a:extLst>
                    <a:ext uri="{9D8B030D-6E8A-4147-A177-3AD203B41FA5}">
                      <a16:colId xmlns:a16="http://schemas.microsoft.com/office/drawing/2014/main" val="20000"/>
                    </a:ext>
                  </a:extLst>
                </a:gridCol>
                <a:gridCol w="6694798">
                  <a:extLst>
                    <a:ext uri="{9D8B030D-6E8A-4147-A177-3AD203B41FA5}">
                      <a16:colId xmlns:a16="http://schemas.microsoft.com/office/drawing/2014/main" val="20001"/>
                    </a:ext>
                  </a:extLst>
                </a:gridCol>
              </a:tblGrid>
              <a:tr h="1224136">
                <a:tc>
                  <a:txBody>
                    <a:bodyPr/>
                    <a:lstStyle/>
                    <a:p>
                      <a:r>
                        <a:rPr lang="en-GB" sz="2600" dirty="0" smtClean="0"/>
                        <a:t>Reading</a:t>
                      </a:r>
                      <a:endParaRPr lang="en-GB" sz="2600" dirty="0"/>
                    </a:p>
                  </a:txBody>
                  <a:tcPr/>
                </a:tc>
                <a:tc>
                  <a:txBody>
                    <a:bodyPr/>
                    <a:lstStyle/>
                    <a:p>
                      <a:r>
                        <a:rPr lang="en-GB" sz="2600" dirty="0" smtClean="0"/>
                        <a:t>Working towards the expected standard</a:t>
                      </a:r>
                    </a:p>
                    <a:p>
                      <a:r>
                        <a:rPr lang="en-GB" sz="2600" dirty="0" smtClean="0"/>
                        <a:t>Working at the expected standard</a:t>
                      </a:r>
                    </a:p>
                    <a:p>
                      <a:r>
                        <a:rPr lang="en-GB" sz="2600" dirty="0" smtClean="0"/>
                        <a:t>Working</a:t>
                      </a:r>
                      <a:r>
                        <a:rPr lang="en-GB" sz="2600" baseline="0" dirty="0" smtClean="0"/>
                        <a:t> at greater depth within the expected standard</a:t>
                      </a:r>
                      <a:endParaRPr lang="en-GB" sz="2600" dirty="0"/>
                    </a:p>
                  </a:txBody>
                  <a:tcPr/>
                </a:tc>
                <a:extLst>
                  <a:ext uri="{0D108BD9-81ED-4DB2-BD59-A6C34878D82A}">
                    <a16:rowId xmlns:a16="http://schemas.microsoft.com/office/drawing/2014/main" val="10000"/>
                  </a:ext>
                </a:extLst>
              </a:tr>
              <a:tr h="1591377">
                <a:tc>
                  <a:txBody>
                    <a:bodyPr/>
                    <a:lstStyle/>
                    <a:p>
                      <a:r>
                        <a:rPr lang="en-GB" sz="2600" dirty="0" smtClean="0"/>
                        <a:t>Writing</a:t>
                      </a:r>
                      <a:endParaRPr lang="en-GB" sz="2600" dirty="0"/>
                    </a:p>
                  </a:txBody>
                  <a:tcPr/>
                </a:tc>
                <a:tc>
                  <a:txBody>
                    <a:bodyPr/>
                    <a:lstStyle/>
                    <a:p>
                      <a:r>
                        <a:rPr lang="en-GB" sz="2600" dirty="0" smtClean="0"/>
                        <a:t>Working towards the expected standard</a:t>
                      </a:r>
                    </a:p>
                    <a:p>
                      <a:r>
                        <a:rPr lang="en-GB" sz="2600" dirty="0" smtClean="0"/>
                        <a:t>Working at the expected standard</a:t>
                      </a:r>
                    </a:p>
                    <a:p>
                      <a:r>
                        <a:rPr lang="en-GB" sz="2600" dirty="0" smtClean="0"/>
                        <a:t>Working</a:t>
                      </a:r>
                      <a:r>
                        <a:rPr lang="en-GB" sz="2600" baseline="0" dirty="0" smtClean="0"/>
                        <a:t> at greater depth within the expected standard</a:t>
                      </a:r>
                      <a:endParaRPr lang="en-GB" sz="2600" dirty="0" smtClean="0"/>
                    </a:p>
                  </a:txBody>
                  <a:tcPr/>
                </a:tc>
                <a:extLst>
                  <a:ext uri="{0D108BD9-81ED-4DB2-BD59-A6C34878D82A}">
                    <a16:rowId xmlns:a16="http://schemas.microsoft.com/office/drawing/2014/main" val="10001"/>
                  </a:ext>
                </a:extLst>
              </a:tr>
              <a:tr h="1591377">
                <a:tc>
                  <a:txBody>
                    <a:bodyPr/>
                    <a:lstStyle/>
                    <a:p>
                      <a:r>
                        <a:rPr lang="en-GB" sz="2600" dirty="0" smtClean="0"/>
                        <a:t>Mathematics</a:t>
                      </a:r>
                      <a:endParaRPr lang="en-GB" sz="2600" dirty="0"/>
                    </a:p>
                  </a:txBody>
                  <a:tcPr/>
                </a:tc>
                <a:tc>
                  <a:txBody>
                    <a:bodyPr/>
                    <a:lstStyle/>
                    <a:p>
                      <a:r>
                        <a:rPr lang="en-GB" sz="2600" dirty="0" smtClean="0"/>
                        <a:t>Working towards the expected standard</a:t>
                      </a:r>
                    </a:p>
                    <a:p>
                      <a:r>
                        <a:rPr lang="en-GB" sz="2600" dirty="0" smtClean="0"/>
                        <a:t>Working at the expected standard</a:t>
                      </a:r>
                    </a:p>
                    <a:p>
                      <a:r>
                        <a:rPr lang="en-GB" sz="2600" dirty="0" smtClean="0"/>
                        <a:t>Working</a:t>
                      </a:r>
                      <a:r>
                        <a:rPr lang="en-GB" sz="2600" baseline="0" dirty="0" smtClean="0"/>
                        <a:t> at greater depth within the expected standard</a:t>
                      </a:r>
                      <a:endParaRPr lang="en-GB" sz="2600" dirty="0" smtClean="0"/>
                    </a:p>
                  </a:txBody>
                  <a:tcPr/>
                </a:tc>
                <a:extLst>
                  <a:ext uri="{0D108BD9-81ED-4DB2-BD59-A6C34878D82A}">
                    <a16:rowId xmlns:a16="http://schemas.microsoft.com/office/drawing/2014/main" val="10002"/>
                  </a:ext>
                </a:extLst>
              </a:tr>
              <a:tr h="489654">
                <a:tc>
                  <a:txBody>
                    <a:bodyPr/>
                    <a:lstStyle/>
                    <a:p>
                      <a:r>
                        <a:rPr lang="en-GB" sz="2600" dirty="0" smtClean="0"/>
                        <a:t>Science</a:t>
                      </a:r>
                      <a:endParaRPr lang="en-GB" sz="2600" dirty="0"/>
                    </a:p>
                  </a:txBody>
                  <a:tcPr/>
                </a:tc>
                <a:tc>
                  <a:txBody>
                    <a:bodyPr/>
                    <a:lstStyle/>
                    <a:p>
                      <a:r>
                        <a:rPr lang="en-GB" sz="2600" dirty="0" smtClean="0"/>
                        <a:t>Working at the expected standard</a:t>
                      </a:r>
                    </a:p>
                    <a:p>
                      <a:r>
                        <a:rPr lang="en-GB" sz="2600" dirty="0" smtClean="0"/>
                        <a:t>Has not met the expected</a:t>
                      </a:r>
                      <a:r>
                        <a:rPr lang="en-GB" sz="2600" baseline="0" dirty="0" smtClean="0"/>
                        <a:t> standard</a:t>
                      </a:r>
                      <a:endParaRPr lang="en-GB" sz="2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7044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8064896" cy="4524315"/>
          </a:xfrm>
          <a:prstGeom prst="rect">
            <a:avLst/>
          </a:prstGeom>
          <a:noFill/>
        </p:spPr>
        <p:txBody>
          <a:bodyPr wrap="square" rtlCol="0">
            <a:spAutoFit/>
          </a:bodyPr>
          <a:lstStyle/>
          <a:p>
            <a:r>
              <a:rPr lang="en-GB" sz="3200" dirty="0" smtClean="0"/>
              <a:t>Parents will be regularly updated with their child’s assessment levels in reading, writing and maths.</a:t>
            </a:r>
          </a:p>
          <a:p>
            <a:endParaRPr lang="en-GB" sz="3200" dirty="0"/>
          </a:p>
          <a:p>
            <a:r>
              <a:rPr lang="en-GB" sz="3200" dirty="0"/>
              <a:t>P</a:t>
            </a:r>
            <a:r>
              <a:rPr lang="en-GB" sz="3200" dirty="0" smtClean="0"/>
              <a:t>arent consultations will be in November </a:t>
            </a:r>
            <a:r>
              <a:rPr lang="en-GB" sz="3200" dirty="0"/>
              <a:t>and </a:t>
            </a:r>
            <a:r>
              <a:rPr lang="en-GB" sz="3200" dirty="0" smtClean="0"/>
              <a:t>February.</a:t>
            </a:r>
          </a:p>
          <a:p>
            <a:endParaRPr lang="en-GB" sz="3200" dirty="0"/>
          </a:p>
          <a:p>
            <a:r>
              <a:rPr lang="en-GB" sz="3200" dirty="0" smtClean="0"/>
              <a:t>Parents will receive the annual written report at the end of the Summer term.</a:t>
            </a:r>
            <a:endParaRPr lang="en-GB" sz="3200" dirty="0"/>
          </a:p>
        </p:txBody>
      </p:sp>
    </p:spTree>
    <p:extLst>
      <p:ext uri="{BB962C8B-B14F-4D97-AF65-F5344CB8AC3E}">
        <p14:creationId xmlns:p14="http://schemas.microsoft.com/office/powerpoint/2010/main" val="2573768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136904" cy="4031873"/>
          </a:xfrm>
          <a:prstGeom prst="rect">
            <a:avLst/>
          </a:prstGeom>
          <a:noFill/>
        </p:spPr>
        <p:txBody>
          <a:bodyPr wrap="square" rtlCol="0">
            <a:spAutoFit/>
          </a:bodyPr>
          <a:lstStyle/>
          <a:p>
            <a:r>
              <a:rPr lang="en-GB" sz="3200" b="1" dirty="0" smtClean="0">
                <a:solidFill>
                  <a:prstClr val="black"/>
                </a:solidFill>
              </a:rPr>
              <a:t>Expectations of Y2 pupils</a:t>
            </a:r>
          </a:p>
          <a:p>
            <a:pPr marL="285750" indent="-285750">
              <a:buFont typeface="Arial" panose="020B0604020202020204" pitchFamily="34" charset="0"/>
              <a:buChar char="•"/>
            </a:pPr>
            <a:r>
              <a:rPr lang="en-GB" sz="3200" dirty="0" smtClean="0">
                <a:solidFill>
                  <a:prstClr val="black"/>
                </a:solidFill>
              </a:rPr>
              <a:t>Highest standards of behaviour</a:t>
            </a:r>
          </a:p>
          <a:p>
            <a:pPr marL="285750" indent="-285750">
              <a:buFont typeface="Arial" panose="020B0604020202020204" pitchFamily="34" charset="0"/>
              <a:buChar char="•"/>
            </a:pPr>
            <a:r>
              <a:rPr lang="en-GB" sz="3200" dirty="0" smtClean="0">
                <a:solidFill>
                  <a:prstClr val="black"/>
                </a:solidFill>
              </a:rPr>
              <a:t>Being ready to learn</a:t>
            </a:r>
          </a:p>
          <a:p>
            <a:pPr marL="285750" indent="-285750">
              <a:buFont typeface="Arial" panose="020B0604020202020204" pitchFamily="34" charset="0"/>
              <a:buChar char="•"/>
            </a:pPr>
            <a:r>
              <a:rPr lang="en-GB" sz="3200" dirty="0" smtClean="0">
                <a:solidFill>
                  <a:prstClr val="black"/>
                </a:solidFill>
              </a:rPr>
              <a:t>Commitment to their learning (presentation, concentration, effort, resilience)</a:t>
            </a:r>
          </a:p>
          <a:p>
            <a:pPr marL="285750" indent="-285750">
              <a:buFont typeface="Arial" panose="020B0604020202020204" pitchFamily="34" charset="0"/>
              <a:buChar char="•"/>
            </a:pPr>
            <a:r>
              <a:rPr lang="en-GB" sz="3200" dirty="0" smtClean="0">
                <a:solidFill>
                  <a:prstClr val="black"/>
                </a:solidFill>
              </a:rPr>
              <a:t>Commitment to their homework – completing and handing in on time</a:t>
            </a:r>
          </a:p>
          <a:p>
            <a:endParaRPr lang="en-GB" sz="3200" dirty="0">
              <a:solidFill>
                <a:prstClr val="black"/>
              </a:solidFill>
            </a:endParaRPr>
          </a:p>
        </p:txBody>
      </p:sp>
      <p:sp>
        <p:nvSpPr>
          <p:cNvPr id="3" name="AutoShape 2" descr="Image result for home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home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08265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064896" cy="5724644"/>
          </a:xfrm>
          <a:prstGeom prst="rect">
            <a:avLst/>
          </a:prstGeom>
          <a:noFill/>
        </p:spPr>
        <p:txBody>
          <a:bodyPr wrap="square" rtlCol="0">
            <a:spAutoFit/>
          </a:bodyPr>
          <a:lstStyle/>
          <a:p>
            <a:r>
              <a:rPr lang="en-GB" sz="3200" b="1" dirty="0" smtClean="0"/>
              <a:t>How can parents help?</a:t>
            </a:r>
          </a:p>
          <a:p>
            <a:endParaRPr lang="en-GB" sz="1400" dirty="0" smtClean="0"/>
          </a:p>
          <a:p>
            <a:pPr marL="457200" indent="-457200">
              <a:buFont typeface="Arial" panose="020B0604020202020204" pitchFamily="34" charset="0"/>
              <a:buChar char="•"/>
            </a:pPr>
            <a:r>
              <a:rPr lang="en-GB" sz="3200" dirty="0" smtClean="0"/>
              <a:t>Encourage </a:t>
            </a:r>
            <a:r>
              <a:rPr lang="en-GB" sz="3200" dirty="0"/>
              <a:t>their child’s independence</a:t>
            </a:r>
          </a:p>
          <a:p>
            <a:pPr marL="457200" indent="-457200">
              <a:buFont typeface="Arial" panose="020B0604020202020204" pitchFamily="34" charset="0"/>
              <a:buChar char="•"/>
            </a:pPr>
            <a:r>
              <a:rPr lang="en-GB" sz="3200" dirty="0" smtClean="0"/>
              <a:t>Let </a:t>
            </a:r>
            <a:r>
              <a:rPr lang="en-GB" sz="3200" dirty="0"/>
              <a:t>them take responsibility for </a:t>
            </a:r>
            <a:r>
              <a:rPr lang="en-GB" sz="3200" dirty="0" smtClean="0"/>
              <a:t>their work </a:t>
            </a:r>
            <a:r>
              <a:rPr lang="en-GB" sz="3200" dirty="0"/>
              <a:t>and actions</a:t>
            </a:r>
          </a:p>
          <a:p>
            <a:pPr marL="457200" indent="-457200">
              <a:buFont typeface="Arial" panose="020B0604020202020204" pitchFamily="34" charset="0"/>
              <a:buChar char="•"/>
            </a:pPr>
            <a:r>
              <a:rPr lang="en-GB" sz="3200" dirty="0" smtClean="0"/>
              <a:t>Ensure </a:t>
            </a:r>
            <a:r>
              <a:rPr lang="en-GB" sz="3200" dirty="0"/>
              <a:t>there is a calm, </a:t>
            </a:r>
            <a:r>
              <a:rPr lang="en-GB" sz="3200" dirty="0" smtClean="0"/>
              <a:t>quiet environment </a:t>
            </a:r>
            <a:r>
              <a:rPr lang="en-GB" sz="3200" dirty="0"/>
              <a:t>for homework</a:t>
            </a:r>
          </a:p>
          <a:p>
            <a:pPr marL="457200" indent="-457200">
              <a:buFont typeface="Arial" panose="020B0604020202020204" pitchFamily="34" charset="0"/>
              <a:buChar char="•"/>
            </a:pPr>
            <a:r>
              <a:rPr lang="en-GB" sz="3200" dirty="0" smtClean="0"/>
              <a:t>Ensure </a:t>
            </a:r>
            <a:r>
              <a:rPr lang="en-GB" sz="3200" dirty="0"/>
              <a:t>that time is organised </a:t>
            </a:r>
            <a:r>
              <a:rPr lang="en-GB" sz="3200" dirty="0" smtClean="0"/>
              <a:t>within the </a:t>
            </a:r>
            <a:r>
              <a:rPr lang="en-GB" sz="3200" dirty="0"/>
              <a:t>family ‘routine’ for school work</a:t>
            </a:r>
          </a:p>
          <a:p>
            <a:pPr marL="457200" indent="-457200">
              <a:buFont typeface="Arial" panose="020B0604020202020204" pitchFamily="34" charset="0"/>
              <a:buChar char="•"/>
            </a:pPr>
            <a:r>
              <a:rPr lang="en-GB" sz="3200" dirty="0" smtClean="0"/>
              <a:t>Bedtime </a:t>
            </a:r>
            <a:r>
              <a:rPr lang="en-GB" sz="3200" dirty="0"/>
              <a:t>routine</a:t>
            </a:r>
          </a:p>
          <a:p>
            <a:pPr marL="457200" indent="-457200">
              <a:buFont typeface="Arial" panose="020B0604020202020204" pitchFamily="34" charset="0"/>
              <a:buChar char="•"/>
            </a:pPr>
            <a:r>
              <a:rPr lang="en-GB" sz="3200" dirty="0" smtClean="0"/>
              <a:t>Healthy lifestyles</a:t>
            </a:r>
          </a:p>
          <a:p>
            <a:pPr marL="457200" indent="-457200">
              <a:buFont typeface="Arial" panose="020B0604020202020204" pitchFamily="34" charset="0"/>
              <a:buChar char="•"/>
            </a:pPr>
            <a:r>
              <a:rPr lang="en-GB" sz="3200" dirty="0" smtClean="0"/>
              <a:t>Read </a:t>
            </a:r>
            <a:r>
              <a:rPr lang="en-GB" sz="3200" b="1" u="sng" dirty="0" smtClean="0"/>
              <a:t>every</a:t>
            </a:r>
            <a:r>
              <a:rPr lang="en-GB" sz="3200" dirty="0" smtClean="0"/>
              <a:t> day</a:t>
            </a:r>
          </a:p>
        </p:txBody>
      </p:sp>
    </p:spTree>
    <p:extLst>
      <p:ext uri="{BB962C8B-B14F-4D97-AF65-F5344CB8AC3E}">
        <p14:creationId xmlns:p14="http://schemas.microsoft.com/office/powerpoint/2010/main" val="390497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2536" y="880872"/>
            <a:ext cx="9649072" cy="61828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71188" y="0"/>
            <a:ext cx="883919" cy="8808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827776" y="320040"/>
            <a:ext cx="883920" cy="123139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71188" y="990600"/>
            <a:ext cx="883919" cy="1231391"/>
          </a:xfrm>
          <a:prstGeom prst="rect">
            <a:avLst/>
          </a:prstGeom>
          <a:blipFill>
            <a:blip r:embed="rId4" cstate="print"/>
            <a:stretch>
              <a:fillRect/>
            </a:stretch>
          </a:blipFill>
        </p:spPr>
        <p:txBody>
          <a:bodyPr wrap="square" lIns="0" tIns="0" rIns="0" bIns="0" rtlCol="0"/>
          <a:lstStyle/>
          <a:p>
            <a:endParaRPr/>
          </a:p>
        </p:txBody>
      </p:sp>
      <p:sp>
        <p:nvSpPr>
          <p:cNvPr id="3" name="Title 2"/>
          <p:cNvSpPr>
            <a:spLocks noGrp="1"/>
          </p:cNvSpPr>
          <p:nvPr>
            <p:ph type="title"/>
          </p:nvPr>
        </p:nvSpPr>
        <p:spPr>
          <a:xfrm>
            <a:off x="457200" y="-131064"/>
            <a:ext cx="8229600" cy="1143000"/>
          </a:xfrm>
        </p:spPr>
        <p:txBody>
          <a:bodyPr/>
          <a:lstStyle/>
          <a:p>
            <a:r>
              <a:rPr lang="en-GB" b="1" dirty="0" smtClean="0"/>
              <a:t>Phonic Terminology </a:t>
            </a:r>
            <a:endParaRPr lang="en-GB" b="1" dirty="0"/>
          </a:p>
        </p:txBody>
      </p:sp>
    </p:spTree>
    <p:extLst>
      <p:ext uri="{BB962C8B-B14F-4D97-AF65-F5344CB8AC3E}">
        <p14:creationId xmlns:p14="http://schemas.microsoft.com/office/powerpoint/2010/main" val="3204481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7D732EA-D914-4E6F-AB2B-C8EC08DB3282}"/>
              </a:ext>
            </a:extLst>
          </p:cNvPr>
          <p:cNvSpPr>
            <a:spLocks noGrp="1" noChangeArrowheads="1"/>
          </p:cNvSpPr>
          <p:nvPr>
            <p:ph type="title"/>
          </p:nvPr>
        </p:nvSpPr>
        <p:spPr>
          <a:xfrm>
            <a:off x="467544" y="32031"/>
            <a:ext cx="8229600" cy="1143000"/>
          </a:xfrm>
        </p:spPr>
        <p:txBody>
          <a:bodyPr/>
          <a:lstStyle/>
          <a:p>
            <a:pPr eaLnBrk="1" hangingPunct="1">
              <a:spcBef>
                <a:spcPts val="0"/>
              </a:spcBef>
            </a:pPr>
            <a:r>
              <a:rPr lang="en-GB" altLang="en-US" b="1" dirty="0" smtClean="0"/>
              <a:t>The skill of segmenting</a:t>
            </a:r>
            <a:endParaRPr lang="en-GB" altLang="en-US" b="1" dirty="0"/>
          </a:p>
        </p:txBody>
      </p:sp>
      <p:sp>
        <p:nvSpPr>
          <p:cNvPr id="23555" name="Rectangle 3">
            <a:extLst>
              <a:ext uri="{FF2B5EF4-FFF2-40B4-BE49-F238E27FC236}">
                <a16:creationId xmlns:a16="http://schemas.microsoft.com/office/drawing/2014/main" id="{5B4B4E82-AC95-4867-978C-2DB3EAFAC144}"/>
              </a:ext>
            </a:extLst>
          </p:cNvPr>
          <p:cNvSpPr>
            <a:spLocks noGrp="1" noChangeArrowheads="1"/>
          </p:cNvSpPr>
          <p:nvPr>
            <p:ph idx="1"/>
          </p:nvPr>
        </p:nvSpPr>
        <p:spPr>
          <a:xfrm>
            <a:off x="611560" y="980728"/>
            <a:ext cx="7704856" cy="4852988"/>
          </a:xfrm>
        </p:spPr>
        <p:txBody>
          <a:bodyPr>
            <a:noAutofit/>
          </a:bodyPr>
          <a:lstStyle/>
          <a:p>
            <a:pPr algn="ctr" eaLnBrk="1" hangingPunct="1">
              <a:buFontTx/>
              <a:buNone/>
            </a:pPr>
            <a:r>
              <a:rPr lang="en-GB" altLang="en-US" b="1" dirty="0" smtClean="0"/>
              <a:t>  </a:t>
            </a:r>
            <a:r>
              <a:rPr lang="en-GB" altLang="en-US" b="1" dirty="0" smtClean="0">
                <a:solidFill>
                  <a:schemeClr val="bg1"/>
                </a:solidFill>
              </a:rPr>
              <a:t>d  </a:t>
            </a:r>
            <a:r>
              <a:rPr lang="en-GB" altLang="en-US" b="1" dirty="0">
                <a:solidFill>
                  <a:schemeClr val="bg1"/>
                </a:solidFill>
              </a:rPr>
              <a:t>- u – </a:t>
            </a:r>
            <a:r>
              <a:rPr lang="en-GB" altLang="en-US" b="1" dirty="0" err="1" smtClean="0">
                <a:solidFill>
                  <a:schemeClr val="bg1"/>
                </a:solidFill>
              </a:rPr>
              <a:t>ck</a:t>
            </a:r>
            <a:endParaRPr lang="en-GB" altLang="en-US" dirty="0">
              <a:solidFill>
                <a:srgbClr val="000099"/>
              </a:solidFill>
            </a:endParaRPr>
          </a:p>
          <a:p>
            <a:pPr eaLnBrk="1" hangingPunct="1"/>
            <a:r>
              <a:rPr lang="en-GB" altLang="en-US" dirty="0">
                <a:solidFill>
                  <a:schemeClr val="bg1"/>
                </a:solidFill>
              </a:rPr>
              <a:t>This is an important skill that aids spelling through phases 2 – </a:t>
            </a:r>
            <a:r>
              <a:rPr lang="en-GB" altLang="en-US" dirty="0" smtClean="0">
                <a:solidFill>
                  <a:schemeClr val="bg1"/>
                </a:solidFill>
              </a:rPr>
              <a:t>6</a:t>
            </a:r>
          </a:p>
          <a:p>
            <a:pPr eaLnBrk="1" hangingPunct="1"/>
            <a:r>
              <a:rPr lang="en-US" dirty="0">
                <a:solidFill>
                  <a:schemeClr val="bg1"/>
                </a:solidFill>
                <a:cs typeface="Arial"/>
              </a:rPr>
              <a:t>H</a:t>
            </a:r>
            <a:r>
              <a:rPr lang="en-US" dirty="0" smtClean="0">
                <a:solidFill>
                  <a:schemeClr val="bg1"/>
                </a:solidFill>
                <a:cs typeface="Arial"/>
              </a:rPr>
              <a:t>ear </a:t>
            </a:r>
            <a:r>
              <a:rPr lang="en-US" dirty="0">
                <a:solidFill>
                  <a:schemeClr val="bg1"/>
                </a:solidFill>
                <a:cs typeface="Arial"/>
              </a:rPr>
              <a:t>and </a:t>
            </a:r>
            <a:r>
              <a:rPr lang="en-US" spc="-5" dirty="0" smtClean="0">
                <a:solidFill>
                  <a:schemeClr val="bg1"/>
                </a:solidFill>
                <a:cs typeface="Arial"/>
              </a:rPr>
              <a:t>say </a:t>
            </a:r>
            <a:r>
              <a:rPr lang="en-US" dirty="0" smtClean="0">
                <a:solidFill>
                  <a:schemeClr val="bg1"/>
                </a:solidFill>
                <a:cs typeface="Arial"/>
              </a:rPr>
              <a:t>the </a:t>
            </a:r>
            <a:r>
              <a:rPr lang="en-US" spc="-5" dirty="0">
                <a:solidFill>
                  <a:schemeClr val="bg1"/>
                </a:solidFill>
                <a:cs typeface="Arial"/>
              </a:rPr>
              <a:t>individual </a:t>
            </a:r>
            <a:r>
              <a:rPr lang="en-US" dirty="0" smtClean="0">
                <a:solidFill>
                  <a:schemeClr val="bg1"/>
                </a:solidFill>
                <a:cs typeface="Arial"/>
              </a:rPr>
              <a:t>phonemes (sounds) within words</a:t>
            </a:r>
          </a:p>
          <a:p>
            <a:pPr eaLnBrk="1" hangingPunct="1"/>
            <a:r>
              <a:rPr lang="en-US" dirty="0" smtClean="0">
                <a:solidFill>
                  <a:schemeClr val="bg1"/>
                </a:solidFill>
                <a:cs typeface="Arial"/>
              </a:rPr>
              <a:t>There are 3 phonemes in the word, ‘duck’</a:t>
            </a:r>
            <a:endParaRPr lang="en-GB" altLang="en-US" dirty="0">
              <a:solidFill>
                <a:schemeClr val="bg1"/>
              </a:solidFill>
            </a:endParaRPr>
          </a:p>
          <a:p>
            <a:pPr eaLnBrk="1" hangingPunct="1"/>
            <a:r>
              <a:rPr lang="en-GB" altLang="en-US" dirty="0">
                <a:solidFill>
                  <a:schemeClr val="bg1"/>
                </a:solidFill>
              </a:rPr>
              <a:t>Children who struggle to orally segment often leave phonemes out when spelling longer words e.g. ‘blank’ becomes ‘bank’</a:t>
            </a:r>
          </a:p>
        </p:txBody>
      </p:sp>
    </p:spTree>
    <p:extLst>
      <p:ext uri="{BB962C8B-B14F-4D97-AF65-F5344CB8AC3E}">
        <p14:creationId xmlns:p14="http://schemas.microsoft.com/office/powerpoint/2010/main" val="307235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Blending</a:t>
            </a:r>
            <a:endParaRPr lang="en-GB" b="1" dirty="0"/>
          </a:p>
        </p:txBody>
      </p:sp>
      <p:sp>
        <p:nvSpPr>
          <p:cNvPr id="4" name="Content Placeholder 3"/>
          <p:cNvSpPr>
            <a:spLocks noGrp="1"/>
          </p:cNvSpPr>
          <p:nvPr>
            <p:ph idx="1"/>
          </p:nvPr>
        </p:nvSpPr>
        <p:spPr>
          <a:xfrm>
            <a:off x="457200" y="1196753"/>
            <a:ext cx="8229600" cy="1440160"/>
          </a:xfrm>
        </p:spPr>
        <p:txBody>
          <a:bodyPr>
            <a:normAutofit/>
          </a:bodyPr>
          <a:lstStyle/>
          <a:p>
            <a:pPr marL="12700" marR="58419" indent="0">
              <a:lnSpc>
                <a:spcPct val="120000"/>
              </a:lnSpc>
              <a:spcBef>
                <a:spcPts val="1800"/>
              </a:spcBef>
              <a:buNone/>
              <a:tabLst>
                <a:tab pos="355600" algn="l"/>
                <a:tab pos="356235" algn="l"/>
                <a:tab pos="5653405" algn="l"/>
              </a:tabLst>
            </a:pPr>
            <a:r>
              <a:rPr lang="en-US" dirty="0">
                <a:solidFill>
                  <a:schemeClr val="bg1"/>
                </a:solidFill>
                <a:cs typeface="Arial"/>
              </a:rPr>
              <a:t>M</a:t>
            </a:r>
            <a:r>
              <a:rPr lang="en-US" dirty="0" smtClean="0">
                <a:solidFill>
                  <a:schemeClr val="bg1"/>
                </a:solidFill>
                <a:cs typeface="Arial"/>
              </a:rPr>
              <a:t>erging </a:t>
            </a:r>
            <a:r>
              <a:rPr lang="en-US" dirty="0">
                <a:solidFill>
                  <a:schemeClr val="bg1"/>
                </a:solidFill>
                <a:cs typeface="Arial"/>
              </a:rPr>
              <a:t>the </a:t>
            </a:r>
            <a:r>
              <a:rPr lang="en-US" spc="-5" dirty="0">
                <a:solidFill>
                  <a:schemeClr val="bg1"/>
                </a:solidFill>
                <a:cs typeface="Arial"/>
              </a:rPr>
              <a:t>individual </a:t>
            </a:r>
            <a:r>
              <a:rPr lang="en-US" dirty="0">
                <a:solidFill>
                  <a:schemeClr val="bg1"/>
                </a:solidFill>
                <a:cs typeface="Arial"/>
              </a:rPr>
              <a:t>phonemes (sounds) together to read</a:t>
            </a:r>
            <a:r>
              <a:rPr lang="en-US" spc="-130" dirty="0">
                <a:solidFill>
                  <a:schemeClr val="bg1"/>
                </a:solidFill>
                <a:cs typeface="Arial"/>
              </a:rPr>
              <a:t> </a:t>
            </a:r>
            <a:r>
              <a:rPr lang="en-US" dirty="0">
                <a:solidFill>
                  <a:schemeClr val="bg1"/>
                </a:solidFill>
                <a:cs typeface="Arial"/>
              </a:rPr>
              <a:t>all </a:t>
            </a:r>
            <a:r>
              <a:rPr lang="en-US" dirty="0" smtClean="0">
                <a:solidFill>
                  <a:schemeClr val="bg1"/>
                </a:solidFill>
                <a:cs typeface="Arial"/>
              </a:rPr>
              <a:t>through </a:t>
            </a:r>
            <a:r>
              <a:rPr lang="en-US" dirty="0">
                <a:solidFill>
                  <a:schemeClr val="bg1"/>
                </a:solidFill>
                <a:cs typeface="Arial"/>
              </a:rPr>
              <a:t>a word</a:t>
            </a:r>
            <a:r>
              <a:rPr lang="en-US" dirty="0" smtClean="0">
                <a:solidFill>
                  <a:schemeClr val="bg1"/>
                </a:solidFill>
                <a:cs typeface="Arial"/>
              </a:rPr>
              <a:t>.</a:t>
            </a:r>
          </a:p>
        </p:txBody>
      </p:sp>
      <p:pic>
        <p:nvPicPr>
          <p:cNvPr id="4098" name="Picture 2" descr="Synthetic Phonics for Reading and Spelling - Phonics H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70" y="2636913"/>
            <a:ext cx="5716860" cy="371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171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Segmenting</a:t>
            </a:r>
            <a:br>
              <a:rPr lang="en-GB" b="1" dirty="0" smtClean="0"/>
            </a:br>
            <a:r>
              <a:rPr lang="en-GB" b="1" dirty="0" smtClean="0">
                <a:solidFill>
                  <a:schemeClr val="bg1"/>
                </a:solidFill>
              </a:rPr>
              <a:t>‘Sounding out words’</a:t>
            </a:r>
            <a:endParaRPr lang="en-GB" b="1" dirty="0">
              <a:solidFill>
                <a:schemeClr val="bg1"/>
              </a:solidFill>
            </a:endParaRPr>
          </a:p>
        </p:txBody>
      </p:sp>
      <p:sp>
        <p:nvSpPr>
          <p:cNvPr id="3" name="Content Placeholder 2"/>
          <p:cNvSpPr>
            <a:spLocks noGrp="1"/>
          </p:cNvSpPr>
          <p:nvPr>
            <p:ph idx="1"/>
          </p:nvPr>
        </p:nvSpPr>
        <p:spPr/>
        <p:txBody>
          <a:bodyPr/>
          <a:lstStyle/>
          <a:p>
            <a:r>
              <a:rPr lang="en-US" dirty="0" smtClean="0">
                <a:solidFill>
                  <a:srgbClr val="000000"/>
                </a:solidFill>
              </a:rPr>
              <a:t>We encourage the children to ‘touch </a:t>
            </a:r>
            <a:r>
              <a:rPr lang="en-US" dirty="0">
                <a:solidFill>
                  <a:srgbClr val="000000"/>
                </a:solidFill>
              </a:rPr>
              <a:t>and </a:t>
            </a:r>
            <a:r>
              <a:rPr lang="en-US" dirty="0" smtClean="0">
                <a:solidFill>
                  <a:srgbClr val="000000"/>
                </a:solidFill>
              </a:rPr>
              <a:t>read’ each phoneme with their finger</a:t>
            </a:r>
          </a:p>
          <a:p>
            <a:endParaRPr lang="en-US" dirty="0">
              <a:solidFill>
                <a:srgbClr val="000000"/>
              </a:solidFill>
            </a:endParaRPr>
          </a:p>
          <a:p>
            <a:r>
              <a:rPr lang="en-US" dirty="0" smtClean="0">
                <a:solidFill>
                  <a:srgbClr val="000000"/>
                </a:solidFill>
              </a:rPr>
              <a:t>Draw </a:t>
            </a:r>
            <a:r>
              <a:rPr lang="en-US" dirty="0">
                <a:solidFill>
                  <a:srgbClr val="000000"/>
                </a:solidFill>
              </a:rPr>
              <a:t>the phoneme in the air/ floor/ body </a:t>
            </a:r>
            <a:r>
              <a:rPr lang="en-US" dirty="0" smtClean="0">
                <a:solidFill>
                  <a:srgbClr val="000000"/>
                </a:solidFill>
              </a:rPr>
              <a:t>part</a:t>
            </a:r>
            <a:endParaRPr lang="en-US" dirty="0">
              <a:solidFill>
                <a:srgbClr val="000000"/>
              </a:solidFill>
            </a:endParaRPr>
          </a:p>
          <a:p>
            <a:endParaRPr lang="en-GB" dirty="0"/>
          </a:p>
        </p:txBody>
      </p:sp>
      <p:sp>
        <p:nvSpPr>
          <p:cNvPr id="4" name="AutoShape 2" descr="Phonics game || Using Hopscotch to teach Phonics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ing Kids Sound Out Words (+ FREE Downloa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1475656" y="4181902"/>
            <a:ext cx="5832648" cy="2132366"/>
          </a:xfrm>
          <a:prstGeom prst="rect">
            <a:avLst/>
          </a:prstGeom>
        </p:spPr>
      </p:pic>
    </p:spTree>
    <p:extLst>
      <p:ext uri="{BB962C8B-B14F-4D97-AF65-F5344CB8AC3E}">
        <p14:creationId xmlns:p14="http://schemas.microsoft.com/office/powerpoint/2010/main" val="125217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3: Reception- Recap in Y1</a:t>
            </a:r>
            <a:endParaRPr lang="en-GB" b="1" dirty="0"/>
          </a:p>
        </p:txBody>
      </p:sp>
      <p:pic>
        <p:nvPicPr>
          <p:cNvPr id="5" name="Picture 4"/>
          <p:cNvPicPr>
            <a:picLocks noChangeAspect="1"/>
          </p:cNvPicPr>
          <p:nvPr/>
        </p:nvPicPr>
        <p:blipFill>
          <a:blip r:embed="rId2"/>
          <a:stretch>
            <a:fillRect/>
          </a:stretch>
        </p:blipFill>
        <p:spPr>
          <a:xfrm>
            <a:off x="700087" y="1444701"/>
            <a:ext cx="7743825" cy="8124825"/>
          </a:xfrm>
          <a:prstGeom prst="rect">
            <a:avLst/>
          </a:prstGeom>
        </p:spPr>
      </p:pic>
    </p:spTree>
    <p:extLst>
      <p:ext uri="{BB962C8B-B14F-4D97-AF65-F5344CB8AC3E}">
        <p14:creationId xmlns:p14="http://schemas.microsoft.com/office/powerpoint/2010/main" val="1408604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3568" y="476672"/>
            <a:ext cx="7886700" cy="5991225"/>
          </a:xfrm>
          <a:prstGeom prst="rect">
            <a:avLst/>
          </a:prstGeom>
        </p:spPr>
      </p:pic>
    </p:spTree>
    <p:extLst>
      <p:ext uri="{BB962C8B-B14F-4D97-AF65-F5344CB8AC3E}">
        <p14:creationId xmlns:p14="http://schemas.microsoft.com/office/powerpoint/2010/main" val="2497951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1366</Words>
  <Application>Microsoft Office PowerPoint</Application>
  <PresentationFormat>On-screen Show (4:3)</PresentationFormat>
  <Paragraphs>186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Helvetica</vt:lpstr>
      <vt:lpstr>Nunito</vt:lpstr>
      <vt:lpstr>Office Theme</vt:lpstr>
      <vt:lpstr>PowerPoint Presentation</vt:lpstr>
      <vt:lpstr>PowerPoint Presentation</vt:lpstr>
      <vt:lpstr>Phases of Phonics </vt:lpstr>
      <vt:lpstr>Phonic Terminology </vt:lpstr>
      <vt:lpstr>The skill of segmenting</vt:lpstr>
      <vt:lpstr>Blending</vt:lpstr>
      <vt:lpstr>Segmenting ‘Sounding out words’</vt:lpstr>
      <vt:lpstr>Phase 3: Reception- Recap in Y1</vt:lpstr>
      <vt:lpstr>PowerPoint Presentation</vt:lpstr>
      <vt:lpstr>Phase 4 Phonics - no new phonemes to learn!</vt:lpstr>
      <vt:lpstr>Phase 4: CVCC words</vt:lpstr>
      <vt:lpstr>The 42 Phonemes</vt:lpstr>
      <vt:lpstr>Phase 5 – taught throughout Year 1</vt:lpstr>
      <vt:lpstr>Phonic families in  Phase 5</vt:lpstr>
      <vt:lpstr>PowerPoint Presentation</vt:lpstr>
      <vt:lpstr>Year 2 Phonic Screening </vt:lpstr>
      <vt:lpstr>What does the test look like?</vt:lpstr>
      <vt:lpstr>PowerPoint Presentation</vt:lpstr>
      <vt:lpstr>How can I help my child prepare? </vt:lpstr>
      <vt:lpstr>Useful Websites and Apps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Costa</dc:creator>
  <cp:lastModifiedBy>J Troy</cp:lastModifiedBy>
  <cp:revision>79</cp:revision>
  <cp:lastPrinted>2019-09-10T12:14:40Z</cp:lastPrinted>
  <dcterms:created xsi:type="dcterms:W3CDTF">2015-09-07T18:52:47Z</dcterms:created>
  <dcterms:modified xsi:type="dcterms:W3CDTF">2022-01-21T13:45:30Z</dcterms:modified>
</cp:coreProperties>
</file>