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9" r:id="rId11"/>
    <p:sldId id="265" r:id="rId12"/>
    <p:sldId id="266" r:id="rId13"/>
    <p:sldId id="268"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6EE5D17-91CF-4073-B68D-F51968385575}">
          <p14:sldIdLst>
            <p14:sldId id="256"/>
            <p14:sldId id="257"/>
            <p14:sldId id="258"/>
            <p14:sldId id="259"/>
            <p14:sldId id="260"/>
            <p14:sldId id="261"/>
            <p14:sldId id="262"/>
            <p14:sldId id="263"/>
            <p14:sldId id="264"/>
            <p14:sldId id="269"/>
            <p14:sldId id="265"/>
            <p14:sldId id="266"/>
            <p14:sldId id="268"/>
            <p14:sldId id="26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B0DD036-BCAB-4287-BE82-38E481C711E1}" type="datetimeFigureOut">
              <a:rPr lang="en-GB" smtClean="0"/>
              <a:t>17/11/2021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A1283B-6D8E-4926-990A-8EC05EF38591}" type="slidenum">
              <a:rPr lang="en-GB" smtClean="0"/>
              <a:t>‹#›</a:t>
            </a:fld>
            <a:endParaRPr lang="en-GB"/>
          </a:p>
        </p:txBody>
      </p:sp>
    </p:spTree>
    <p:extLst>
      <p:ext uri="{BB962C8B-B14F-4D97-AF65-F5344CB8AC3E}">
        <p14:creationId xmlns:p14="http://schemas.microsoft.com/office/powerpoint/2010/main" val="2211318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0DD036-BCAB-4287-BE82-38E481C711E1}" type="datetimeFigureOut">
              <a:rPr lang="en-GB" smtClean="0"/>
              <a:t>17/11/2021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A1283B-6D8E-4926-990A-8EC05EF38591}" type="slidenum">
              <a:rPr lang="en-GB" smtClean="0"/>
              <a:t>‹#›</a:t>
            </a:fld>
            <a:endParaRPr lang="en-GB"/>
          </a:p>
        </p:txBody>
      </p:sp>
    </p:spTree>
    <p:extLst>
      <p:ext uri="{BB962C8B-B14F-4D97-AF65-F5344CB8AC3E}">
        <p14:creationId xmlns:p14="http://schemas.microsoft.com/office/powerpoint/2010/main" val="1082592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0DD036-BCAB-4287-BE82-38E481C711E1}" type="datetimeFigureOut">
              <a:rPr lang="en-GB" smtClean="0"/>
              <a:t>17/11/2021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A1283B-6D8E-4926-990A-8EC05EF38591}" type="slidenum">
              <a:rPr lang="en-GB" smtClean="0"/>
              <a:t>‹#›</a:t>
            </a:fld>
            <a:endParaRPr lang="en-GB"/>
          </a:p>
        </p:txBody>
      </p:sp>
    </p:spTree>
    <p:extLst>
      <p:ext uri="{BB962C8B-B14F-4D97-AF65-F5344CB8AC3E}">
        <p14:creationId xmlns:p14="http://schemas.microsoft.com/office/powerpoint/2010/main" val="291346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0DD036-BCAB-4287-BE82-38E481C711E1}" type="datetimeFigureOut">
              <a:rPr lang="en-GB" smtClean="0"/>
              <a:t>17/11/2021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A1283B-6D8E-4926-990A-8EC05EF38591}" type="slidenum">
              <a:rPr lang="en-GB" smtClean="0"/>
              <a:t>‹#›</a:t>
            </a:fld>
            <a:endParaRPr lang="en-GB"/>
          </a:p>
        </p:txBody>
      </p:sp>
    </p:spTree>
    <p:extLst>
      <p:ext uri="{BB962C8B-B14F-4D97-AF65-F5344CB8AC3E}">
        <p14:creationId xmlns:p14="http://schemas.microsoft.com/office/powerpoint/2010/main" val="3015013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0DD036-BCAB-4287-BE82-38E481C711E1}" type="datetimeFigureOut">
              <a:rPr lang="en-GB" smtClean="0"/>
              <a:t>17/11/2021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A1283B-6D8E-4926-990A-8EC05EF38591}" type="slidenum">
              <a:rPr lang="en-GB" smtClean="0"/>
              <a:t>‹#›</a:t>
            </a:fld>
            <a:endParaRPr lang="en-GB"/>
          </a:p>
        </p:txBody>
      </p:sp>
    </p:spTree>
    <p:extLst>
      <p:ext uri="{BB962C8B-B14F-4D97-AF65-F5344CB8AC3E}">
        <p14:creationId xmlns:p14="http://schemas.microsoft.com/office/powerpoint/2010/main" val="3119415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B0DD036-BCAB-4287-BE82-38E481C711E1}" type="datetimeFigureOut">
              <a:rPr lang="en-GB" smtClean="0"/>
              <a:t>17/11/2021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A1283B-6D8E-4926-990A-8EC05EF38591}" type="slidenum">
              <a:rPr lang="en-GB" smtClean="0"/>
              <a:t>‹#›</a:t>
            </a:fld>
            <a:endParaRPr lang="en-GB"/>
          </a:p>
        </p:txBody>
      </p:sp>
    </p:spTree>
    <p:extLst>
      <p:ext uri="{BB962C8B-B14F-4D97-AF65-F5344CB8AC3E}">
        <p14:creationId xmlns:p14="http://schemas.microsoft.com/office/powerpoint/2010/main" val="2699468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B0DD036-BCAB-4287-BE82-38E481C711E1}" type="datetimeFigureOut">
              <a:rPr lang="en-GB" smtClean="0"/>
              <a:t>17/11/2021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4A1283B-6D8E-4926-990A-8EC05EF38591}" type="slidenum">
              <a:rPr lang="en-GB" smtClean="0"/>
              <a:t>‹#›</a:t>
            </a:fld>
            <a:endParaRPr lang="en-GB"/>
          </a:p>
        </p:txBody>
      </p:sp>
    </p:spTree>
    <p:extLst>
      <p:ext uri="{BB962C8B-B14F-4D97-AF65-F5344CB8AC3E}">
        <p14:creationId xmlns:p14="http://schemas.microsoft.com/office/powerpoint/2010/main" val="3494123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B0DD036-BCAB-4287-BE82-38E481C711E1}" type="datetimeFigureOut">
              <a:rPr lang="en-GB" smtClean="0"/>
              <a:t>17/11/2021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4A1283B-6D8E-4926-990A-8EC05EF38591}" type="slidenum">
              <a:rPr lang="en-GB" smtClean="0"/>
              <a:t>‹#›</a:t>
            </a:fld>
            <a:endParaRPr lang="en-GB"/>
          </a:p>
        </p:txBody>
      </p:sp>
    </p:spTree>
    <p:extLst>
      <p:ext uri="{BB962C8B-B14F-4D97-AF65-F5344CB8AC3E}">
        <p14:creationId xmlns:p14="http://schemas.microsoft.com/office/powerpoint/2010/main" val="1893002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0DD036-BCAB-4287-BE82-38E481C711E1}" type="datetimeFigureOut">
              <a:rPr lang="en-GB" smtClean="0"/>
              <a:t>17/11/2021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4A1283B-6D8E-4926-990A-8EC05EF38591}" type="slidenum">
              <a:rPr lang="en-GB" smtClean="0"/>
              <a:t>‹#›</a:t>
            </a:fld>
            <a:endParaRPr lang="en-GB"/>
          </a:p>
        </p:txBody>
      </p:sp>
    </p:spTree>
    <p:extLst>
      <p:ext uri="{BB962C8B-B14F-4D97-AF65-F5344CB8AC3E}">
        <p14:creationId xmlns:p14="http://schemas.microsoft.com/office/powerpoint/2010/main" val="2305370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0DD036-BCAB-4287-BE82-38E481C711E1}" type="datetimeFigureOut">
              <a:rPr lang="en-GB" smtClean="0"/>
              <a:t>17/11/2021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A1283B-6D8E-4926-990A-8EC05EF38591}" type="slidenum">
              <a:rPr lang="en-GB" smtClean="0"/>
              <a:t>‹#›</a:t>
            </a:fld>
            <a:endParaRPr lang="en-GB"/>
          </a:p>
        </p:txBody>
      </p:sp>
    </p:spTree>
    <p:extLst>
      <p:ext uri="{BB962C8B-B14F-4D97-AF65-F5344CB8AC3E}">
        <p14:creationId xmlns:p14="http://schemas.microsoft.com/office/powerpoint/2010/main" val="3386050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0DD036-BCAB-4287-BE82-38E481C711E1}" type="datetimeFigureOut">
              <a:rPr lang="en-GB" smtClean="0"/>
              <a:t>17/11/2021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A1283B-6D8E-4926-990A-8EC05EF38591}" type="slidenum">
              <a:rPr lang="en-GB" smtClean="0"/>
              <a:t>‹#›</a:t>
            </a:fld>
            <a:endParaRPr lang="en-GB"/>
          </a:p>
        </p:txBody>
      </p:sp>
    </p:spTree>
    <p:extLst>
      <p:ext uri="{BB962C8B-B14F-4D97-AF65-F5344CB8AC3E}">
        <p14:creationId xmlns:p14="http://schemas.microsoft.com/office/powerpoint/2010/main" val="3514038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0DD036-BCAB-4287-BE82-38E481C711E1}" type="datetimeFigureOut">
              <a:rPr lang="en-GB" smtClean="0"/>
              <a:t>17/11/2021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A1283B-6D8E-4926-990A-8EC05EF38591}" type="slidenum">
              <a:rPr lang="en-GB" smtClean="0"/>
              <a:t>‹#›</a:t>
            </a:fld>
            <a:endParaRPr lang="en-GB"/>
          </a:p>
        </p:txBody>
      </p:sp>
    </p:spTree>
    <p:extLst>
      <p:ext uri="{BB962C8B-B14F-4D97-AF65-F5344CB8AC3E}">
        <p14:creationId xmlns:p14="http://schemas.microsoft.com/office/powerpoint/2010/main" val="2395332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7939" y="259479"/>
            <a:ext cx="9144000" cy="2387600"/>
          </a:xfrm>
        </p:spPr>
        <p:txBody>
          <a:bodyPr/>
          <a:lstStyle/>
          <a:p>
            <a:r>
              <a:rPr lang="en-GB" dirty="0" smtClean="0"/>
              <a:t>What the writing process looks like at St Theresa’s</a:t>
            </a:r>
            <a:endParaRPr lang="en-GB" dirty="0"/>
          </a:p>
        </p:txBody>
      </p:sp>
    </p:spTree>
    <p:extLst>
      <p:ext uri="{BB962C8B-B14F-4D97-AF65-F5344CB8AC3E}">
        <p14:creationId xmlns:p14="http://schemas.microsoft.com/office/powerpoint/2010/main" val="3619218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Writing across the year: an example. </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522867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Importance of Planning: Sue Palmer Planning Skeletons</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466364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Culture Capital: Vocabulary opportunities</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956669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Marking and A4L opportunities</a:t>
            </a:r>
            <a:endParaRPr lang="en-GB" dirty="0"/>
          </a:p>
        </p:txBody>
      </p:sp>
      <p:sp>
        <p:nvSpPr>
          <p:cNvPr id="3" name="Content Placeholder 2"/>
          <p:cNvSpPr>
            <a:spLocks noGrp="1"/>
          </p:cNvSpPr>
          <p:nvPr>
            <p:ph idx="1"/>
          </p:nvPr>
        </p:nvSpPr>
        <p:spPr/>
        <p:txBody>
          <a:bodyPr/>
          <a:lstStyle/>
          <a:p>
            <a:r>
              <a:rPr lang="en-GB" dirty="0" smtClean="0"/>
              <a:t>Box marking</a:t>
            </a:r>
          </a:p>
          <a:p>
            <a:r>
              <a:rPr lang="en-GB" dirty="0" smtClean="0"/>
              <a:t>Pupil and Peer assessment </a:t>
            </a:r>
            <a:r>
              <a:rPr lang="en-GB" smtClean="0"/>
              <a:t>(</a:t>
            </a:r>
            <a:r>
              <a:rPr lang="en-GB" smtClean="0"/>
              <a:t>Independent </a:t>
            </a:r>
            <a:r>
              <a:rPr lang="en-GB" dirty="0" smtClean="0"/>
              <a:t>writing in books)</a:t>
            </a:r>
          </a:p>
          <a:p>
            <a:r>
              <a:rPr lang="en-GB" dirty="0" smtClean="0"/>
              <a:t>Whole Class Feedback</a:t>
            </a:r>
          </a:p>
          <a:p>
            <a:r>
              <a:rPr lang="en-GB" dirty="0" smtClean="0"/>
              <a:t>Hot and Cold writing referring to feedback and progression of text type.</a:t>
            </a:r>
          </a:p>
        </p:txBody>
      </p:sp>
    </p:spTree>
    <p:extLst>
      <p:ext uri="{BB962C8B-B14F-4D97-AF65-F5344CB8AC3E}">
        <p14:creationId xmlns:p14="http://schemas.microsoft.com/office/powerpoint/2010/main" val="70858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the writing process should look like at St Theresa’s </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Multiple opportunities for children to write the same text type to show progression of skills included those related to their topic and interests. </a:t>
            </a:r>
          </a:p>
          <a:p>
            <a:r>
              <a:rPr lang="en-GB" dirty="0" smtClean="0"/>
              <a:t>Identifying features of genres and comparison of examples</a:t>
            </a:r>
          </a:p>
          <a:p>
            <a:r>
              <a:rPr lang="en-GB" dirty="0" smtClean="0"/>
              <a:t>Planning skeletons used and visible in books for children to refer to when writing.</a:t>
            </a:r>
          </a:p>
          <a:p>
            <a:r>
              <a:rPr lang="en-GB" dirty="0" smtClean="0"/>
              <a:t>Opportunities for children to perform talk4writing,</a:t>
            </a:r>
          </a:p>
          <a:p>
            <a:r>
              <a:rPr lang="en-GB" dirty="0" smtClean="0"/>
              <a:t>Vocabulary </a:t>
            </a:r>
            <a:r>
              <a:rPr lang="en-GB" dirty="0"/>
              <a:t>being built by other aspects of the curriculum, guided reading and reading for pleasure. </a:t>
            </a:r>
            <a:endParaRPr lang="en-GB" dirty="0" smtClean="0"/>
          </a:p>
          <a:p>
            <a:r>
              <a:rPr lang="en-GB" dirty="0" smtClean="0"/>
              <a:t>A4L techniques used.</a:t>
            </a:r>
          </a:p>
          <a:p>
            <a:r>
              <a:rPr lang="en-GB" dirty="0" smtClean="0"/>
              <a:t>Children and teachers referring to last piece of work and marking.</a:t>
            </a:r>
            <a:endParaRPr lang="en-GB" dirty="0"/>
          </a:p>
          <a:p>
            <a:endParaRPr lang="en-GB" dirty="0"/>
          </a:p>
        </p:txBody>
      </p:sp>
    </p:spTree>
    <p:extLst>
      <p:ext uri="{BB962C8B-B14F-4D97-AF65-F5344CB8AC3E}">
        <p14:creationId xmlns:p14="http://schemas.microsoft.com/office/powerpoint/2010/main" val="4250334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 of session: By the end of the session we will have…</a:t>
            </a:r>
            <a:endParaRPr lang="en-GB" dirty="0"/>
          </a:p>
        </p:txBody>
      </p:sp>
      <p:sp>
        <p:nvSpPr>
          <p:cNvPr id="3" name="Content Placeholder 2"/>
          <p:cNvSpPr>
            <a:spLocks noGrp="1"/>
          </p:cNvSpPr>
          <p:nvPr>
            <p:ph idx="1"/>
          </p:nvPr>
        </p:nvSpPr>
        <p:spPr>
          <a:xfrm>
            <a:off x="838200" y="1825625"/>
            <a:ext cx="10515600" cy="3454713"/>
          </a:xfrm>
        </p:spPr>
        <p:txBody>
          <a:bodyPr/>
          <a:lstStyle/>
          <a:p>
            <a:r>
              <a:rPr lang="en-GB" dirty="0" smtClean="0"/>
              <a:t>A consistent approach to the writing process within the school. </a:t>
            </a:r>
          </a:p>
          <a:p>
            <a:r>
              <a:rPr lang="en-GB" dirty="0" smtClean="0"/>
              <a:t>Planning that allows for progression of skills within the writing of our children.</a:t>
            </a:r>
          </a:p>
          <a:p>
            <a:r>
              <a:rPr lang="en-GB" dirty="0" smtClean="0"/>
              <a:t>A broad writing curriculum that allows children to show their learning from other aspects of the curriculum and their own interest and experiences. </a:t>
            </a:r>
          </a:p>
          <a:p>
            <a:r>
              <a:rPr lang="en-GB" dirty="0" smtClean="0"/>
              <a:t>A variety of effective A4L strategies that move writing forward.  </a:t>
            </a:r>
          </a:p>
          <a:p>
            <a:endParaRPr lang="en-GB" dirty="0"/>
          </a:p>
        </p:txBody>
      </p:sp>
    </p:spTree>
    <p:extLst>
      <p:ext uri="{BB962C8B-B14F-4D97-AF65-F5344CB8AC3E}">
        <p14:creationId xmlns:p14="http://schemas.microsoft.com/office/powerpoint/2010/main" val="3136343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works really well in our classroom?</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4047495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The Writing Process.</a:t>
            </a: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912" y="1364086"/>
            <a:ext cx="5056031" cy="5056031"/>
          </a:xfrm>
          <a:prstGeom prst="rect">
            <a:avLst/>
          </a:prstGeom>
        </p:spPr>
      </p:pic>
      <p:sp>
        <p:nvSpPr>
          <p:cNvPr id="6" name="TextBox 5"/>
          <p:cNvSpPr txBox="1"/>
          <p:nvPr/>
        </p:nvSpPr>
        <p:spPr>
          <a:xfrm>
            <a:off x="6735651" y="2215166"/>
            <a:ext cx="5048518" cy="923330"/>
          </a:xfrm>
          <a:prstGeom prst="rect">
            <a:avLst/>
          </a:prstGeom>
          <a:noFill/>
        </p:spPr>
        <p:txBody>
          <a:bodyPr wrap="square" rtlCol="0">
            <a:spAutoFit/>
          </a:bodyPr>
          <a:lstStyle/>
          <a:p>
            <a:r>
              <a:rPr lang="en-GB" dirty="0" smtClean="0"/>
              <a:t>Which of these do we do a lot in class? Which do we maybe sometimes forget or not spend as much time on?</a:t>
            </a:r>
            <a:endParaRPr lang="en-GB" dirty="0"/>
          </a:p>
        </p:txBody>
      </p:sp>
    </p:spTree>
    <p:extLst>
      <p:ext uri="{BB962C8B-B14F-4D97-AF65-F5344CB8AC3E}">
        <p14:creationId xmlns:p14="http://schemas.microsoft.com/office/powerpoint/2010/main" val="2719193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90153" y="613595"/>
            <a:ext cx="11127346" cy="5292911"/>
          </a:xfrm>
          <a:prstGeom prst="rect">
            <a:avLst/>
          </a:prstGeom>
        </p:spPr>
      </p:pic>
      <p:sp>
        <p:nvSpPr>
          <p:cNvPr id="5" name="TextBox 4"/>
          <p:cNvSpPr txBox="1"/>
          <p:nvPr/>
        </p:nvSpPr>
        <p:spPr>
          <a:xfrm>
            <a:off x="940158" y="437882"/>
            <a:ext cx="9247031" cy="584775"/>
          </a:xfrm>
          <a:prstGeom prst="rect">
            <a:avLst/>
          </a:prstGeom>
          <a:noFill/>
        </p:spPr>
        <p:txBody>
          <a:bodyPr wrap="square" rtlCol="0">
            <a:spAutoFit/>
          </a:bodyPr>
          <a:lstStyle/>
          <a:p>
            <a:r>
              <a:rPr lang="en-GB" sz="3200" dirty="0" smtClean="0"/>
              <a:t>What this might look like in practice</a:t>
            </a:r>
            <a:endParaRPr lang="en-GB" sz="3200" dirty="0"/>
          </a:p>
        </p:txBody>
      </p:sp>
    </p:spTree>
    <p:extLst>
      <p:ext uri="{BB962C8B-B14F-4D97-AF65-F5344CB8AC3E}">
        <p14:creationId xmlns:p14="http://schemas.microsoft.com/office/powerpoint/2010/main" val="1095593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550164" y="888642"/>
            <a:ext cx="11534403" cy="5241701"/>
          </a:xfrm>
          <a:prstGeom prst="rect">
            <a:avLst/>
          </a:prstGeom>
        </p:spPr>
      </p:pic>
    </p:spTree>
    <p:extLst>
      <p:ext uri="{BB962C8B-B14F-4D97-AF65-F5344CB8AC3E}">
        <p14:creationId xmlns:p14="http://schemas.microsoft.com/office/powerpoint/2010/main" val="4263391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697744" y="215766"/>
            <a:ext cx="11034910" cy="5953214"/>
          </a:xfrm>
          <a:prstGeom prst="rect">
            <a:avLst/>
          </a:prstGeom>
        </p:spPr>
      </p:pic>
      <p:sp>
        <p:nvSpPr>
          <p:cNvPr id="7" name="TextBox 6"/>
          <p:cNvSpPr txBox="1"/>
          <p:nvPr/>
        </p:nvSpPr>
        <p:spPr>
          <a:xfrm>
            <a:off x="901521" y="5576552"/>
            <a:ext cx="10612192" cy="369332"/>
          </a:xfrm>
          <a:prstGeom prst="rect">
            <a:avLst/>
          </a:prstGeom>
          <a:noFill/>
        </p:spPr>
        <p:txBody>
          <a:bodyPr wrap="square" rtlCol="0">
            <a:spAutoFit/>
          </a:bodyPr>
          <a:lstStyle/>
          <a:p>
            <a:r>
              <a:rPr lang="en-GB" dirty="0" smtClean="0"/>
              <a:t>Please note some of the writing will be done in other areas of the curriculum </a:t>
            </a:r>
            <a:r>
              <a:rPr lang="en-GB" dirty="0" err="1" smtClean="0"/>
              <a:t>e.g</a:t>
            </a:r>
            <a:r>
              <a:rPr lang="en-GB" dirty="0" smtClean="0"/>
              <a:t> Topic, Science, R.E</a:t>
            </a:r>
            <a:endParaRPr lang="en-GB" dirty="0"/>
          </a:p>
        </p:txBody>
      </p:sp>
    </p:spTree>
    <p:extLst>
      <p:ext uri="{BB962C8B-B14F-4D97-AF65-F5344CB8AC3E}">
        <p14:creationId xmlns:p14="http://schemas.microsoft.com/office/powerpoint/2010/main" val="3562967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Cold and Hot Task at the end of each writing unit. </a:t>
            </a:r>
            <a:endParaRPr lang="en-GB" dirty="0"/>
          </a:p>
        </p:txBody>
      </p:sp>
      <p:sp>
        <p:nvSpPr>
          <p:cNvPr id="3" name="Content Placeholder 2"/>
          <p:cNvSpPr>
            <a:spLocks noGrp="1"/>
          </p:cNvSpPr>
          <p:nvPr>
            <p:ph idx="1"/>
          </p:nvPr>
        </p:nvSpPr>
        <p:spPr/>
        <p:txBody>
          <a:bodyPr>
            <a:normAutofit fontScale="77500" lnSpcReduction="20000"/>
          </a:bodyPr>
          <a:lstStyle/>
          <a:p>
            <a:r>
              <a:rPr lang="en-GB" dirty="0"/>
              <a:t>A Cold Task is an exercise at the beginning of every unit, or genre in literacy. The children have a go at doing the task – for example, if they’re doing poems they have a go at writing a poem.</a:t>
            </a:r>
          </a:p>
          <a:p>
            <a:r>
              <a:rPr lang="en-GB" dirty="0"/>
              <a:t>They then do all the unit of work and the teacher teaches them how to improve their work. At the end of the unit they do a Hot Task, which is a second go at doing the same piece of work.</a:t>
            </a:r>
          </a:p>
          <a:p>
            <a:r>
              <a:rPr lang="en-GB" dirty="0"/>
              <a:t>What it does is it allows the teacher to be able to build on what the child already knows. Instead of just teaching them all the same thing, the teacher can see if a child can already do some of the task, and can focus their teaching accordingly.</a:t>
            </a:r>
          </a:p>
          <a:p>
            <a:r>
              <a:rPr lang="en-GB" dirty="0"/>
              <a:t>There are great benefits for the child, because they’re really able to see the difference between what they could do before and afterwards.</a:t>
            </a:r>
          </a:p>
          <a:p>
            <a:r>
              <a:rPr lang="en-GB" dirty="0"/>
              <a:t>It’s a great celebration for them, as well as for parents and for us, and it’s also a clear indication of progress for Ofsted</a:t>
            </a:r>
            <a:r>
              <a:rPr lang="en-GB" dirty="0" smtClean="0"/>
              <a:t>.</a:t>
            </a:r>
          </a:p>
          <a:p>
            <a:r>
              <a:rPr lang="en-GB" b="1" u="sng" dirty="0" smtClean="0"/>
              <a:t>NOTE: Writing on cold tasks should also show progression of skills from previous writing genres!!</a:t>
            </a:r>
            <a:endParaRPr lang="en-GB" b="1" u="sng" dirty="0"/>
          </a:p>
          <a:p>
            <a:endParaRPr lang="en-GB" dirty="0"/>
          </a:p>
        </p:txBody>
      </p:sp>
    </p:spTree>
    <p:extLst>
      <p:ext uri="{BB962C8B-B14F-4D97-AF65-F5344CB8AC3E}">
        <p14:creationId xmlns:p14="http://schemas.microsoft.com/office/powerpoint/2010/main" val="201552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Genres covered in each year group	</a:t>
            </a:r>
            <a:endParaRPr lang="en-GB" dirty="0"/>
          </a:p>
        </p:txBody>
      </p:sp>
      <p:sp>
        <p:nvSpPr>
          <p:cNvPr id="3" name="Content Placeholder 2"/>
          <p:cNvSpPr>
            <a:spLocks noGrp="1"/>
          </p:cNvSpPr>
          <p:nvPr>
            <p:ph idx="1"/>
          </p:nvPr>
        </p:nvSpPr>
        <p:spPr>
          <a:xfrm>
            <a:off x="490471" y="1387743"/>
            <a:ext cx="10515600" cy="4351338"/>
          </a:xfrm>
        </p:spPr>
        <p:txBody>
          <a:bodyPr>
            <a:normAutofit fontScale="92500" lnSpcReduction="10000"/>
          </a:bodyPr>
          <a:lstStyle/>
          <a:p>
            <a:r>
              <a:rPr lang="en-GB" sz="2000" dirty="0" smtClean="0"/>
              <a:t>Each year group should be looking at covering 2/3 writing genres per half term to ensure they are covered in depth.</a:t>
            </a:r>
          </a:p>
          <a:p>
            <a:r>
              <a:rPr lang="en-GB" sz="2000" dirty="0" smtClean="0"/>
              <a:t>Topic based planning using a text as a stimulus (Take One Book): Allows teachers a wider creative freedom and an enhanced opportunity to focus on the ‘reading for pleasure’ element of the curriculum. One book is chosen, and from this, a variety of outcomes could be produced, and links made across the curriculum where appropriate. </a:t>
            </a:r>
          </a:p>
          <a:p>
            <a:r>
              <a:rPr lang="en-GB" sz="2000" dirty="0" smtClean="0"/>
              <a:t>Fiction Modules: As children progress through Key Stage 2, narrative units  vary their focus </a:t>
            </a:r>
            <a:r>
              <a:rPr lang="en-GB" sz="2000" dirty="0" err="1" smtClean="0"/>
              <a:t>e.g</a:t>
            </a:r>
            <a:r>
              <a:rPr lang="en-GB" sz="2000" dirty="0" smtClean="0"/>
              <a:t> from plots in year 1 and 2 to other aspects of narrative writing such as characterisation and creating atmosphere. In every year group there are opportunities for children to plan and write whole narratives. </a:t>
            </a:r>
          </a:p>
          <a:p>
            <a:r>
              <a:rPr lang="en-GB" sz="2000" dirty="0" smtClean="0"/>
              <a:t>Non Fiction Modules: Long term plans are designs to ensure whole school coverage of 5-6 non- fiction genres. There is alignment with other aspects of the curriculum </a:t>
            </a:r>
            <a:r>
              <a:rPr lang="en-GB" sz="2000" dirty="0" err="1" smtClean="0"/>
              <a:t>e.g</a:t>
            </a:r>
            <a:r>
              <a:rPr lang="en-GB" sz="2000" dirty="0" smtClean="0"/>
              <a:t> where children need to explain in science. </a:t>
            </a:r>
          </a:p>
          <a:p>
            <a:r>
              <a:rPr lang="en-GB" sz="2000" b="1" i="1" dirty="0" smtClean="0"/>
              <a:t>Poetry: Three aspects of poetry addressed in each year group: Vocabulary building; structure </a:t>
            </a:r>
            <a:r>
              <a:rPr lang="en-GB" sz="2000" b="1" i="1" dirty="0" err="1" smtClean="0"/>
              <a:t>e.g</a:t>
            </a:r>
            <a:r>
              <a:rPr lang="en-GB" sz="2000" b="1" i="1" dirty="0" smtClean="0"/>
              <a:t> Haiku and poetry appreciation (Take one poet per year group can become familiar with their work – poetry week Autumn 1).</a:t>
            </a:r>
          </a:p>
          <a:p>
            <a:endParaRPr lang="en-GB" dirty="0"/>
          </a:p>
        </p:txBody>
      </p:sp>
    </p:spTree>
    <p:extLst>
      <p:ext uri="{BB962C8B-B14F-4D97-AF65-F5344CB8AC3E}">
        <p14:creationId xmlns:p14="http://schemas.microsoft.com/office/powerpoint/2010/main" val="13167648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TotalTime>
  <Words>742</Words>
  <Application>Microsoft Office PowerPoint</Application>
  <PresentationFormat>Widescreen</PresentationFormat>
  <Paragraphs>40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What the writing process looks like at St Theresa’s</vt:lpstr>
      <vt:lpstr>Aims of session: By the end of the session we will have…</vt:lpstr>
      <vt:lpstr>What works really well in our classroom?</vt:lpstr>
      <vt:lpstr>The Writing Process.</vt:lpstr>
      <vt:lpstr>PowerPoint Presentation</vt:lpstr>
      <vt:lpstr>PowerPoint Presentation</vt:lpstr>
      <vt:lpstr>PowerPoint Presentation</vt:lpstr>
      <vt:lpstr>Cold and Hot Task at the end of each writing unit. </vt:lpstr>
      <vt:lpstr>Genres covered in each year group </vt:lpstr>
      <vt:lpstr>Writing across the year: an example. </vt:lpstr>
      <vt:lpstr>Importance of Planning: Sue Palmer Planning Skeletons</vt:lpstr>
      <vt:lpstr>Culture Capital: Vocabulary opportunities</vt:lpstr>
      <vt:lpstr>Marking and A4L opportunities</vt:lpstr>
      <vt:lpstr>What the writing process should look like at St Theresa’s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the writing process looks like at St Theresa’s</dc:title>
  <dc:creator>J Troy</dc:creator>
  <cp:lastModifiedBy>S Gulab</cp:lastModifiedBy>
  <cp:revision>13</cp:revision>
  <dcterms:created xsi:type="dcterms:W3CDTF">2020-04-13T09:16:40Z</dcterms:created>
  <dcterms:modified xsi:type="dcterms:W3CDTF">2021-11-17T21:07:40Z</dcterms:modified>
</cp:coreProperties>
</file>