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268" r:id="rId3"/>
    <p:sldId id="269" r:id="rId4"/>
    <p:sldId id="270" r:id="rId5"/>
    <p:sldId id="276" r:id="rId6"/>
    <p:sldId id="257" r:id="rId7"/>
    <p:sldId id="275" r:id="rId8"/>
    <p:sldId id="260" r:id="rId9"/>
    <p:sldId id="261" r:id="rId10"/>
    <p:sldId id="262" r:id="rId11"/>
    <p:sldId id="263" r:id="rId12"/>
    <p:sldId id="277" r:id="rId13"/>
    <p:sldId id="264" r:id="rId14"/>
    <p:sldId id="265" r:id="rId15"/>
    <p:sldId id="271"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1" d="100"/>
          <a:sy n="91" d="100"/>
        </p:scale>
        <p:origin x="3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54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98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2824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184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3381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934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793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82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646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071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40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885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67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726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753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299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040339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school+clipart&amp;source=images&amp;cd=&amp;cad=rja&amp;uact=8&amp;docid=D9N4EQDmlB3iOM&amp;tbnid=j-SP6R3EZIB4SM:&amp;ved=0CAUQjRw&amp;url=http://galleryhip.com/last-day-of-school-clipart.html&amp;ei=xYEQVM0Ult1q1JqB4Ak&amp;bvm=bv.74649129,d.d2s&amp;psig=AFQjCNEZ80NORz6L4mQM9omNwDaC24j-cA&amp;ust=1410454303498706"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hyperlink" Target="https://readtheory.org/auth/login"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prodigygame.com/main-en/" TargetMode="External"/><Relationship Id="rId4" Type="http://schemas.openxmlformats.org/officeDocument/2006/relationships/hyperlink" Target="https://www.spellingshed.com/en-gb/"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theschoolrun.com/what-are-the-names-of-2d-and-3d-shapes" TargetMode="External"/><Relationship Id="rId13" Type="http://schemas.openxmlformats.org/officeDocument/2006/relationships/hyperlink" Target="https://www.theschoolrun.com/what-is-parallel" TargetMode="External"/><Relationship Id="rId3" Type="http://schemas.openxmlformats.org/officeDocument/2006/relationships/hyperlink" Target="https://www.theschoolrun.com/what-is-the-column-method" TargetMode="External"/><Relationship Id="rId7" Type="http://schemas.openxmlformats.org/officeDocument/2006/relationships/hyperlink" Target="https://www.theschoolrun.com/what-is-the-perimeter" TargetMode="External"/><Relationship Id="rId12" Type="http://schemas.openxmlformats.org/officeDocument/2006/relationships/hyperlink" Target="https://www.theschoolrun.com/what-is-vertical" TargetMode="External"/><Relationship Id="rId2" Type="http://schemas.openxmlformats.org/officeDocument/2006/relationships/hyperlink" Target="https://www.theschoolrun.com/what-place-value" TargetMode="External"/><Relationship Id="rId16" Type="http://schemas.openxmlformats.org/officeDocument/2006/relationships/hyperlink" Target="https://www.theschoolrun.com/pictograph" TargetMode="External"/><Relationship Id="rId1" Type="http://schemas.openxmlformats.org/officeDocument/2006/relationships/slideLayout" Target="../slideLayouts/slideLayout2.xml"/><Relationship Id="rId6" Type="http://schemas.openxmlformats.org/officeDocument/2006/relationships/hyperlink" Target="https://www.theschoolrun.com/what-is-capacity" TargetMode="External"/><Relationship Id="rId11" Type="http://schemas.openxmlformats.org/officeDocument/2006/relationships/hyperlink" Target="https://www.theschoolrun.com/what-is-horizontal" TargetMode="External"/><Relationship Id="rId5" Type="http://schemas.openxmlformats.org/officeDocument/2006/relationships/hyperlink" Target="https://www.theschoolrun.com/what-is-the-denominator" TargetMode="External"/><Relationship Id="rId15" Type="http://schemas.openxmlformats.org/officeDocument/2006/relationships/hyperlink" Target="https://www.theschoolrun.com/what-is-a-bar-chart" TargetMode="External"/><Relationship Id="rId10" Type="http://schemas.openxmlformats.org/officeDocument/2006/relationships/hyperlink" Target="https://www.theschoolrun.com/what-are-right-acute-obtuse-and-reflex-angles" TargetMode="External"/><Relationship Id="rId4" Type="http://schemas.openxmlformats.org/officeDocument/2006/relationships/hyperlink" Target="https://www.theschoolrun.com/what-are-equivalent-fractions-and-simplifying-fractions" TargetMode="External"/><Relationship Id="rId9" Type="http://schemas.openxmlformats.org/officeDocument/2006/relationships/hyperlink" Target="https://www.theschoolrun.com/what-are-the-12-hour-and-24-hour-clock" TargetMode="External"/><Relationship Id="rId14" Type="http://schemas.openxmlformats.org/officeDocument/2006/relationships/hyperlink" Target="https://www.theschoolrun.com/what-is-perpendicula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theschoolrun.com/what-are-connectives" TargetMode="External"/><Relationship Id="rId3" Type="http://schemas.openxmlformats.org/officeDocument/2006/relationships/hyperlink" Target="https://www.theschoolrun.com/what-is-a-prefix" TargetMode="External"/><Relationship Id="rId7" Type="http://schemas.openxmlformats.org/officeDocument/2006/relationships/hyperlink" Target="https://www.theschoolrun.com/what-is-guided-reading" TargetMode="External"/><Relationship Id="rId2" Type="http://schemas.openxmlformats.org/officeDocument/2006/relationships/hyperlink" Target="https://www.theschoolrun.com/what-is-a-root-word" TargetMode="External"/><Relationship Id="rId1" Type="http://schemas.openxmlformats.org/officeDocument/2006/relationships/slideLayout" Target="../slideLayouts/slideLayout2.xml"/><Relationship Id="rId6" Type="http://schemas.openxmlformats.org/officeDocument/2006/relationships/hyperlink" Target="https://www.theschoolrun.com/play-script" TargetMode="External"/><Relationship Id="rId5" Type="http://schemas.openxmlformats.org/officeDocument/2006/relationships/hyperlink" Target="https://www.theschoolrun.com/non-fiction" TargetMode="External"/><Relationship Id="rId4" Type="http://schemas.openxmlformats.org/officeDocument/2006/relationships/hyperlink" Target="https://www.theschoolrun.com/what-is-a-suffi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t-theresas.barnet.sch.uk/" TargetMode="External"/><Relationship Id="rId2" Type="http://schemas.openxmlformats.org/officeDocument/2006/relationships/hyperlink" Target="mailto:office@sttheresas.barnetmail.net" TargetMode="External"/><Relationship Id="rId1" Type="http://schemas.openxmlformats.org/officeDocument/2006/relationships/slideLayout" Target="../slideLayouts/slideLayout2.xml"/><Relationship Id="rId4" Type="http://schemas.openxmlformats.org/officeDocument/2006/relationships/hyperlink" Target="https://twitter.com/StTheresasCath1?ref_src=twsrc%5etfw|twcamp%5eembeddedtimeline|twterm%5eprofile:StTheresasCath1&amp;ref_url=https://www.st-theresas.barnet.sch.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18" Type="http://schemas.openxmlformats.org/officeDocument/2006/relationships/oleObject" Target="../embeddings/oleObject8.bin"/><Relationship Id="rId3" Type="http://schemas.openxmlformats.org/officeDocument/2006/relationships/image" Target="../media/image12.jpg"/><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oleObject" Target="../embeddings/oleObject4.bin"/><Relationship Id="rId19"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8559" y="8382726"/>
            <a:ext cx="7766936" cy="1096899"/>
          </a:xfrm>
        </p:spPr>
        <p:txBody>
          <a:bodyPr/>
          <a:lstStyle/>
          <a:p>
            <a:r>
              <a:rPr lang="en-GB" dirty="0" smtClean="0"/>
              <a:t>Miss Barber &amp; Mrs </a:t>
            </a:r>
            <a:r>
              <a:rPr lang="en-GB" dirty="0" err="1" smtClean="0"/>
              <a:t>Katin</a:t>
            </a:r>
            <a:endParaRPr lang="en-GB" dirty="0"/>
          </a:p>
        </p:txBody>
      </p:sp>
      <p:pic>
        <p:nvPicPr>
          <p:cNvPr id="4" name="Picture 6" descr="http://t3.gstatic.com/images?q=tbn:ANd9GcQZxYbsPiWi8dvc4ub2T6pvfkzyuL_DPZnCHQ36lVi56UORGFH8:www.tagatlanta.com/_blog/wp-content/uploads/ready-for-schoo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7" t="4542" r="3553" b="4279"/>
          <a:stretch/>
        </p:blipFill>
        <p:spPr bwMode="auto">
          <a:xfrm>
            <a:off x="1248466" y="264444"/>
            <a:ext cx="2627164" cy="180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Year 3|Childwall C of E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256" y="2073499"/>
            <a:ext cx="7588954" cy="2942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0843" y="5439897"/>
            <a:ext cx="4070572" cy="461665"/>
          </a:xfrm>
          <a:prstGeom prst="rect">
            <a:avLst/>
          </a:prstGeom>
          <a:noFill/>
        </p:spPr>
        <p:txBody>
          <a:bodyPr wrap="square" rtlCol="0">
            <a:spAutoFit/>
          </a:bodyPr>
          <a:lstStyle/>
          <a:p>
            <a:r>
              <a:rPr lang="en-GB" sz="2400" dirty="0" smtClean="0"/>
              <a:t>Miss Mangan</a:t>
            </a:r>
            <a:endParaRPr lang="en-GB" sz="2400" dirty="0"/>
          </a:p>
        </p:txBody>
      </p:sp>
    </p:spTree>
    <p:extLst>
      <p:ext uri="{BB962C8B-B14F-4D97-AF65-F5344CB8AC3E}">
        <p14:creationId xmlns:p14="http://schemas.microsoft.com/office/powerpoint/2010/main" val="280136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 Days</a:t>
            </a:r>
            <a:endParaRPr lang="en-GB" dirty="0"/>
          </a:p>
        </p:txBody>
      </p:sp>
      <p:sp>
        <p:nvSpPr>
          <p:cNvPr id="3" name="Content Placeholder 2"/>
          <p:cNvSpPr>
            <a:spLocks noGrp="1"/>
          </p:cNvSpPr>
          <p:nvPr>
            <p:ph idx="1"/>
          </p:nvPr>
        </p:nvSpPr>
        <p:spPr>
          <a:xfrm>
            <a:off x="677333" y="1765739"/>
            <a:ext cx="9145935" cy="4275624"/>
          </a:xfrm>
        </p:spPr>
        <p:txBody>
          <a:bodyPr/>
          <a:lstStyle/>
          <a:p>
            <a:pPr marL="0" indent="0">
              <a:buNone/>
            </a:pPr>
            <a:r>
              <a:rPr lang="en-GB" dirty="0" smtClean="0"/>
              <a:t>Year 3 have NSA every Tuesday morning. They must come to school in their full PE kit for their lesson. </a:t>
            </a:r>
          </a:p>
          <a:p>
            <a:pPr marL="0" indent="0">
              <a:buNone/>
            </a:pPr>
            <a:endParaRPr lang="en-GB" dirty="0"/>
          </a:p>
          <a:p>
            <a:pPr marL="0" indent="0">
              <a:buNone/>
            </a:pPr>
            <a:r>
              <a:rPr lang="en-GB" dirty="0" smtClean="0"/>
              <a:t>Year 3 also have class PE with NSA on Friday mornings. They must also come to school in their full PE kit for their lesson. </a:t>
            </a:r>
          </a:p>
          <a:p>
            <a:pPr marL="0" indent="0">
              <a:buNone/>
            </a:pPr>
            <a:endParaRPr lang="en-GB" dirty="0"/>
          </a:p>
          <a:p>
            <a:pPr marL="0" indent="0">
              <a:buNone/>
            </a:pPr>
            <a:r>
              <a:rPr lang="en-GB" dirty="0" smtClean="0"/>
              <a:t>Please remember to dress accordingly for the season. Many of the sessions will be outside so they may need extra layers. </a:t>
            </a:r>
            <a:endParaRPr lang="en-GB" dirty="0"/>
          </a:p>
        </p:txBody>
      </p:sp>
      <p:pic>
        <p:nvPicPr>
          <p:cNvPr id="4" name="Picture 2" descr="Rainbow Children And Cartoon PNG, Clipart, Baiyun, Cartoon, Cartoon Children,  Cartoon Clipart, Child Free PNG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792" y="4411529"/>
            <a:ext cx="2649657" cy="212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9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a:xfrm>
            <a:off x="677334" y="1686911"/>
            <a:ext cx="8949992" cy="4354452"/>
          </a:xfrm>
        </p:spPr>
        <p:txBody>
          <a:bodyPr>
            <a:normAutofit/>
          </a:bodyPr>
          <a:lstStyle/>
          <a:p>
            <a:pPr marL="0" indent="0">
              <a:buNone/>
            </a:pPr>
            <a:r>
              <a:rPr lang="en-GB" b="1" u="sng" dirty="0" smtClean="0"/>
              <a:t>Pencil Cases</a:t>
            </a:r>
          </a:p>
          <a:p>
            <a:pPr marL="0" indent="0">
              <a:buNone/>
            </a:pPr>
            <a:r>
              <a:rPr lang="en-GB" dirty="0" smtClean="0"/>
              <a:t>Children are required to bring a pencil case that will remain in school. Please ensure all equipment is labelled. Children are not allowed to share equipment with others. </a:t>
            </a:r>
          </a:p>
          <a:p>
            <a:pPr marL="0" indent="0">
              <a:buNone/>
            </a:pPr>
            <a:r>
              <a:rPr lang="en-GB" dirty="0" smtClean="0"/>
              <a:t>This must include: </a:t>
            </a:r>
          </a:p>
          <a:p>
            <a:r>
              <a:rPr lang="en-GB" dirty="0" smtClean="0"/>
              <a:t>Writing pencils, rubber, ruler, sharpener, purple pen, a white board pen</a:t>
            </a:r>
            <a:r>
              <a:rPr lang="en-GB" b="1" dirty="0" smtClean="0"/>
              <a:t>, glue stick,</a:t>
            </a:r>
            <a:r>
              <a:rPr lang="en-GB" dirty="0" smtClean="0"/>
              <a:t> coloured pencils, highlighter, red pen. </a:t>
            </a:r>
          </a:p>
          <a:p>
            <a:pPr marL="0" indent="0">
              <a:buNone/>
            </a:pPr>
            <a:r>
              <a:rPr lang="en-GB" b="1" u="sng" dirty="0" smtClean="0"/>
              <a:t>Water Bottles</a:t>
            </a:r>
          </a:p>
          <a:p>
            <a:pPr marL="0" indent="0">
              <a:buNone/>
            </a:pPr>
            <a:r>
              <a:rPr lang="en-GB" dirty="0" smtClean="0"/>
              <a:t>Please ensure children bring a water bottle to school.</a:t>
            </a:r>
            <a:endParaRPr lang="en-GB" b="1" u="sng" dirty="0" smtClean="0"/>
          </a:p>
          <a:p>
            <a:pPr marL="0" indent="0">
              <a:buNone/>
            </a:pPr>
            <a:r>
              <a:rPr lang="en-GB" b="1" u="sng" dirty="0" smtClean="0"/>
              <a:t>Fruit/Snack</a:t>
            </a:r>
          </a:p>
          <a:p>
            <a:pPr marL="0" indent="0">
              <a:buNone/>
            </a:pPr>
            <a:r>
              <a:rPr lang="en-GB" dirty="0" smtClean="0"/>
              <a:t>Children are allowed to bring a fruit to have during their morning break</a:t>
            </a:r>
            <a:r>
              <a:rPr lang="en-GB" dirty="0"/>
              <a:t> </a:t>
            </a:r>
            <a:r>
              <a:rPr lang="en-GB" dirty="0" smtClean="0"/>
              <a:t>and it would be encouraged that they do as it is a long time from breakfast to Lunch. </a:t>
            </a:r>
            <a:endParaRPr lang="en-GB" dirty="0"/>
          </a:p>
        </p:txBody>
      </p:sp>
    </p:spTree>
    <p:extLst>
      <p:ext uri="{BB962C8B-B14F-4D97-AF65-F5344CB8AC3E}">
        <p14:creationId xmlns:p14="http://schemas.microsoft.com/office/powerpoint/2010/main" val="306282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3" y="243840"/>
            <a:ext cx="8596668" cy="1320800"/>
          </a:xfrm>
        </p:spPr>
        <p:txBody>
          <a:bodyPr/>
          <a:lstStyle/>
          <a:p>
            <a:r>
              <a:rPr lang="en-GB" dirty="0" smtClean="0"/>
              <a:t>Labels</a:t>
            </a:r>
            <a:endParaRPr lang="en-GB" dirty="0"/>
          </a:p>
        </p:txBody>
      </p:sp>
      <p:sp>
        <p:nvSpPr>
          <p:cNvPr id="3" name="Content Placeholder 2"/>
          <p:cNvSpPr>
            <a:spLocks noGrp="1"/>
          </p:cNvSpPr>
          <p:nvPr>
            <p:ph idx="1"/>
          </p:nvPr>
        </p:nvSpPr>
        <p:spPr>
          <a:xfrm>
            <a:off x="290673" y="1443500"/>
            <a:ext cx="8596668" cy="3880773"/>
          </a:xfrm>
        </p:spPr>
        <p:txBody>
          <a:bodyPr/>
          <a:lstStyle/>
          <a:p>
            <a:r>
              <a:rPr lang="en-GB" dirty="0" smtClean="0"/>
              <a:t>Please ensure that you have everything belonging to your child labelled. It is very difficult to return lost belongings when they aren’t labelled. </a:t>
            </a:r>
            <a:endParaRPr lang="en-GB" dirty="0"/>
          </a:p>
        </p:txBody>
      </p:sp>
      <p:pic>
        <p:nvPicPr>
          <p:cNvPr id="4" name="Picture 3"/>
          <p:cNvPicPr>
            <a:picLocks noChangeAspect="1"/>
          </p:cNvPicPr>
          <p:nvPr/>
        </p:nvPicPr>
        <p:blipFill>
          <a:blip r:embed="rId2"/>
          <a:stretch>
            <a:fillRect/>
          </a:stretch>
        </p:blipFill>
        <p:spPr>
          <a:xfrm>
            <a:off x="3553096" y="2663609"/>
            <a:ext cx="4030572" cy="4081777"/>
          </a:xfrm>
          <a:prstGeom prst="rect">
            <a:avLst/>
          </a:prstGeom>
        </p:spPr>
      </p:pic>
    </p:spTree>
    <p:extLst>
      <p:ext uri="{BB962C8B-B14F-4D97-AF65-F5344CB8AC3E}">
        <p14:creationId xmlns:p14="http://schemas.microsoft.com/office/powerpoint/2010/main" val="18598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a:xfrm>
            <a:off x="677334" y="2160589"/>
            <a:ext cx="8740986" cy="3880773"/>
          </a:xfrm>
        </p:spPr>
        <p:txBody>
          <a:bodyPr/>
          <a:lstStyle/>
          <a:p>
            <a:pPr marL="0" indent="0">
              <a:spcAft>
                <a:spcPts val="1600"/>
              </a:spcAft>
              <a:buNone/>
            </a:pPr>
            <a:r>
              <a:rPr lang="en-GB" altLang="en-US" sz="2000" dirty="0">
                <a:solidFill>
                  <a:srgbClr val="595959"/>
                </a:solidFill>
                <a:latin typeface="Arial" panose="020B0604020202020204" pitchFamily="34" charset="0"/>
              </a:rPr>
              <a:t>For your </a:t>
            </a:r>
            <a:r>
              <a:rPr lang="en-GB" altLang="en-US" sz="2000" dirty="0" smtClean="0">
                <a:solidFill>
                  <a:srgbClr val="595959"/>
                </a:solidFill>
                <a:latin typeface="Arial" panose="020B0604020202020204" pitchFamily="34" charset="0"/>
              </a:rPr>
              <a:t>information:</a:t>
            </a:r>
            <a:r>
              <a:rPr lang="en-GB" altLang="en-US" dirty="0" smtClean="0">
                <a:solidFill>
                  <a:srgbClr val="595959"/>
                </a:solidFill>
                <a:latin typeface="Arial" panose="020B0604020202020204" pitchFamily="34" charset="0"/>
              </a:rPr>
              <a:t>.</a:t>
            </a:r>
            <a:endParaRPr lang="en-GB" dirty="0" smtClean="0"/>
          </a:p>
          <a:p>
            <a:r>
              <a:rPr lang="en-GB" dirty="0" smtClean="0"/>
              <a:t>You can contact Miss Mangan via Seesaw for any brief questions and support you may need. </a:t>
            </a:r>
          </a:p>
          <a:p>
            <a:r>
              <a:rPr lang="en-US" dirty="0" smtClean="0"/>
              <a:t>If you would like a meeting, please </a:t>
            </a:r>
            <a:r>
              <a:rPr lang="en-US" dirty="0"/>
              <a:t>email/call the office and arrange a suitable time after school for the teacher to </a:t>
            </a:r>
            <a:r>
              <a:rPr lang="en-US" dirty="0" smtClean="0"/>
              <a:t>meet with you. </a:t>
            </a:r>
            <a:endParaRPr lang="en-GB" dirty="0"/>
          </a:p>
        </p:txBody>
      </p:sp>
    </p:spTree>
    <p:extLst>
      <p:ext uri="{BB962C8B-B14F-4D97-AF65-F5344CB8AC3E}">
        <p14:creationId xmlns:p14="http://schemas.microsoft.com/office/powerpoint/2010/main" val="318095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support your child at home</a:t>
            </a:r>
            <a:endParaRPr lang="en-GB" dirty="0"/>
          </a:p>
        </p:txBody>
      </p:sp>
      <p:sp>
        <p:nvSpPr>
          <p:cNvPr id="3" name="Content Placeholder 2"/>
          <p:cNvSpPr>
            <a:spLocks noGrp="1"/>
          </p:cNvSpPr>
          <p:nvPr>
            <p:ph idx="1"/>
          </p:nvPr>
        </p:nvSpPr>
        <p:spPr>
          <a:xfrm>
            <a:off x="677334" y="1718441"/>
            <a:ext cx="8596668" cy="4322921"/>
          </a:xfrm>
        </p:spPr>
        <p:txBody>
          <a:bodyPr>
            <a:normAutofit fontScale="92500" lnSpcReduction="10000"/>
          </a:bodyPr>
          <a:lstStyle/>
          <a:p>
            <a:pPr marL="0" indent="0">
              <a:buNone/>
            </a:pPr>
            <a:r>
              <a:rPr lang="en-GB" b="1" u="sng" dirty="0" smtClean="0"/>
              <a:t>Reading</a:t>
            </a:r>
          </a:p>
          <a:p>
            <a:pPr marL="0" indent="0">
              <a:buNone/>
            </a:pPr>
            <a:r>
              <a:rPr lang="en-GB" dirty="0" smtClean="0"/>
              <a:t>Please ensure children are reading for </a:t>
            </a:r>
            <a:r>
              <a:rPr lang="en-GB" u="sng" dirty="0" smtClean="0"/>
              <a:t>AT LEAST</a:t>
            </a:r>
            <a:r>
              <a:rPr lang="en-GB" dirty="0" smtClean="0"/>
              <a:t> 20 minutes each night.</a:t>
            </a:r>
          </a:p>
          <a:p>
            <a:pPr marL="0" indent="0">
              <a:buNone/>
            </a:pPr>
            <a:r>
              <a:rPr lang="en-GB" dirty="0" smtClean="0">
                <a:hlinkClick r:id="rId2"/>
              </a:rPr>
              <a:t>https</a:t>
            </a:r>
            <a:r>
              <a:rPr lang="en-GB" dirty="0">
                <a:hlinkClick r:id="rId2"/>
              </a:rPr>
              <a:t>://</a:t>
            </a:r>
            <a:r>
              <a:rPr lang="en-GB" dirty="0" smtClean="0">
                <a:hlinkClick r:id="rId2"/>
              </a:rPr>
              <a:t>readtheory.org/auth/login</a:t>
            </a:r>
            <a:endParaRPr lang="en-GB" dirty="0" smtClean="0"/>
          </a:p>
          <a:p>
            <a:pPr marL="0" indent="0">
              <a:buNone/>
            </a:pPr>
            <a:endParaRPr lang="en-GB" dirty="0"/>
          </a:p>
          <a:p>
            <a:pPr marL="0" indent="0">
              <a:buNone/>
            </a:pPr>
            <a:r>
              <a:rPr lang="en-GB" b="1" u="sng" dirty="0" smtClean="0"/>
              <a:t>Times Tables</a:t>
            </a:r>
          </a:p>
          <a:p>
            <a:pPr marL="0" indent="0">
              <a:buNone/>
            </a:pPr>
            <a:r>
              <a:rPr lang="en-GB" dirty="0">
                <a:hlinkClick r:id="rId3"/>
              </a:rPr>
              <a:t>https://ttrockstars.com</a:t>
            </a:r>
            <a:r>
              <a:rPr lang="en-GB" dirty="0" smtClean="0">
                <a:hlinkClick r:id="rId3"/>
              </a:rPr>
              <a:t>/</a:t>
            </a:r>
            <a:endParaRPr lang="en-GB" dirty="0" smtClean="0"/>
          </a:p>
          <a:p>
            <a:pPr marL="0" indent="0">
              <a:buNone/>
            </a:pPr>
            <a:endParaRPr lang="en-GB" dirty="0"/>
          </a:p>
          <a:p>
            <a:pPr marL="0" indent="0">
              <a:buNone/>
            </a:pPr>
            <a:r>
              <a:rPr lang="en-GB" b="1" u="sng" dirty="0" smtClean="0"/>
              <a:t>Spellings</a:t>
            </a:r>
          </a:p>
          <a:p>
            <a:pPr marL="0" indent="0">
              <a:buNone/>
            </a:pPr>
            <a:r>
              <a:rPr lang="en-GB" dirty="0">
                <a:hlinkClick r:id="rId4"/>
              </a:rPr>
              <a:t>https://www.spellingshed.com/en-gb</a:t>
            </a:r>
            <a:r>
              <a:rPr lang="en-GB" dirty="0" smtClean="0">
                <a:hlinkClick r:id="rId4"/>
              </a:rPr>
              <a:t>/</a:t>
            </a:r>
            <a:endParaRPr lang="en-GB" dirty="0" smtClean="0"/>
          </a:p>
          <a:p>
            <a:pPr marL="0" indent="0">
              <a:buNone/>
            </a:pPr>
            <a:endParaRPr lang="en-GB" dirty="0" smtClean="0"/>
          </a:p>
          <a:p>
            <a:pPr marL="0" indent="0">
              <a:buNone/>
            </a:pPr>
            <a:r>
              <a:rPr lang="en-GB" b="1" u="sng" dirty="0" smtClean="0"/>
              <a:t>Maths</a:t>
            </a:r>
          </a:p>
          <a:p>
            <a:pPr marL="0" indent="0">
              <a:buNone/>
            </a:pPr>
            <a:r>
              <a:rPr lang="en-GB" u="sng" dirty="0">
                <a:hlinkClick r:id="rId5"/>
              </a:rPr>
              <a:t>https://www.prodigygame.com/main-en</a:t>
            </a:r>
            <a:r>
              <a:rPr lang="en-GB" u="sng" dirty="0" smtClean="0">
                <a:hlinkClick r:id="rId5"/>
              </a:rPr>
              <a:t>/</a:t>
            </a:r>
            <a:endParaRPr lang="en-GB" u="sng" dirty="0" smtClean="0"/>
          </a:p>
          <a:p>
            <a:pPr marL="0" indent="0">
              <a:buNone/>
            </a:pPr>
            <a:endParaRPr lang="en-GB" b="1" u="sng" dirty="0"/>
          </a:p>
        </p:txBody>
      </p:sp>
      <p:pic>
        <p:nvPicPr>
          <p:cNvPr id="10242" name="Picture 2" descr="Kid Learning Parent Stock Illustrations – 1,119 Kid Learning Parent Stock  Illustrations, Vectors &amp; Clipart - Dreams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496" y="2850637"/>
            <a:ext cx="3532506" cy="262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2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Year 3 Maths Objectives</a:t>
            </a:r>
            <a:endParaRPr lang="en-GB" dirty="0"/>
          </a:p>
        </p:txBody>
      </p:sp>
      <p:sp>
        <p:nvSpPr>
          <p:cNvPr id="3" name="Content Placeholder 2"/>
          <p:cNvSpPr>
            <a:spLocks noGrp="1"/>
          </p:cNvSpPr>
          <p:nvPr>
            <p:ph idx="1"/>
          </p:nvPr>
        </p:nvSpPr>
        <p:spPr>
          <a:xfrm>
            <a:off x="677334" y="1529255"/>
            <a:ext cx="4162680" cy="5076497"/>
          </a:xfrm>
        </p:spPr>
        <p:txBody>
          <a:bodyPr>
            <a:normAutofit fontScale="77500" lnSpcReduction="20000"/>
          </a:bodyPr>
          <a:lstStyle/>
          <a:p>
            <a:pPr marL="0" indent="0" fontAlgn="base">
              <a:buNone/>
            </a:pPr>
            <a:r>
              <a:rPr lang="en-US" u="sng" dirty="0"/>
              <a:t>Number and Place Value</a:t>
            </a:r>
          </a:p>
          <a:p>
            <a:r>
              <a:rPr lang="en-US" dirty="0"/>
              <a:t>Counting in steps of 4, 8, 50 and 100</a:t>
            </a:r>
          </a:p>
          <a:p>
            <a:r>
              <a:rPr lang="en-US" dirty="0" err="1"/>
              <a:t>Recognising</a:t>
            </a:r>
            <a:r>
              <a:rPr lang="en-US" dirty="0"/>
              <a:t> </a:t>
            </a:r>
            <a:r>
              <a:rPr lang="en-US" dirty="0">
                <a:hlinkClick r:id="rId2"/>
              </a:rPr>
              <a:t>place value</a:t>
            </a:r>
            <a:r>
              <a:rPr lang="en-US" dirty="0"/>
              <a:t> of each digit in a three-digit number</a:t>
            </a:r>
          </a:p>
          <a:p>
            <a:r>
              <a:rPr lang="en-US" dirty="0"/>
              <a:t>Comparing and ordering numbers to 1000 and writing these numbers in numerals and words</a:t>
            </a:r>
          </a:p>
          <a:p>
            <a:pPr marL="0" indent="0" fontAlgn="base">
              <a:buNone/>
            </a:pPr>
            <a:r>
              <a:rPr lang="en-US" u="sng" dirty="0"/>
              <a:t>Calculating</a:t>
            </a:r>
          </a:p>
          <a:p>
            <a:r>
              <a:rPr lang="en-US" dirty="0"/>
              <a:t>Adding and subtracting with numbers up to three digits using </a:t>
            </a:r>
            <a:r>
              <a:rPr lang="en-US" dirty="0">
                <a:hlinkClick r:id="rId3"/>
              </a:rPr>
              <a:t>column addition and subtraction</a:t>
            </a:r>
            <a:endParaRPr lang="en-US" dirty="0"/>
          </a:p>
          <a:p>
            <a:r>
              <a:rPr lang="en-US" dirty="0"/>
              <a:t>Knowing multiplication facts for the 3, 4 and 8 times table</a:t>
            </a:r>
          </a:p>
          <a:p>
            <a:r>
              <a:rPr lang="en-US" dirty="0"/>
              <a:t>Multiplying two-digit numbers by one-digit numbers</a:t>
            </a:r>
          </a:p>
          <a:p>
            <a:pPr marL="0" indent="0" fontAlgn="base">
              <a:buNone/>
            </a:pPr>
            <a:r>
              <a:rPr lang="en-US" u="sng" dirty="0"/>
              <a:t>Fractions</a:t>
            </a:r>
          </a:p>
          <a:p>
            <a:r>
              <a:rPr lang="en-US" dirty="0"/>
              <a:t>Finding fractions of quantities</a:t>
            </a:r>
          </a:p>
          <a:p>
            <a:r>
              <a:rPr lang="en-US" dirty="0"/>
              <a:t>Understanding </a:t>
            </a:r>
            <a:r>
              <a:rPr lang="en-US" dirty="0">
                <a:hlinkClick r:id="rId4"/>
              </a:rPr>
              <a:t>equivalent fractions</a:t>
            </a:r>
            <a:endParaRPr lang="en-US" dirty="0"/>
          </a:p>
          <a:p>
            <a:r>
              <a:rPr lang="en-US" dirty="0"/>
              <a:t>Adding and subtracting fractions with the same </a:t>
            </a:r>
            <a:r>
              <a:rPr lang="en-US" dirty="0" smtClean="0">
                <a:hlinkClick r:id="rId5"/>
              </a:rPr>
              <a:t>denominator</a:t>
            </a:r>
            <a:endParaRPr lang="en-US" dirty="0"/>
          </a:p>
        </p:txBody>
      </p:sp>
      <p:sp>
        <p:nvSpPr>
          <p:cNvPr id="5" name="Content Placeholder 2"/>
          <p:cNvSpPr txBox="1">
            <a:spLocks/>
          </p:cNvSpPr>
          <p:nvPr/>
        </p:nvSpPr>
        <p:spPr>
          <a:xfrm>
            <a:off x="5748575" y="1529256"/>
            <a:ext cx="4162680" cy="507649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buNone/>
            </a:pPr>
            <a:r>
              <a:rPr lang="en-US" u="sng" dirty="0" smtClean="0"/>
              <a:t>Measuring</a:t>
            </a:r>
          </a:p>
          <a:p>
            <a:r>
              <a:rPr lang="en-US" dirty="0" smtClean="0"/>
              <a:t>Adding and subtracting measurements of length, weight and </a:t>
            </a:r>
            <a:r>
              <a:rPr lang="en-US" dirty="0" smtClean="0">
                <a:hlinkClick r:id="rId6"/>
              </a:rPr>
              <a:t>capacity</a:t>
            </a:r>
            <a:endParaRPr lang="en-US" dirty="0" smtClean="0"/>
          </a:p>
          <a:p>
            <a:r>
              <a:rPr lang="en-US" dirty="0" smtClean="0"/>
              <a:t>Working out the </a:t>
            </a:r>
            <a:r>
              <a:rPr lang="en-US" dirty="0" smtClean="0">
                <a:hlinkClick r:id="rId7"/>
              </a:rPr>
              <a:t>perimeter</a:t>
            </a:r>
            <a:r>
              <a:rPr lang="en-US" dirty="0" smtClean="0"/>
              <a:t> of simple </a:t>
            </a:r>
            <a:r>
              <a:rPr lang="en-US" dirty="0" smtClean="0">
                <a:hlinkClick r:id="rId8"/>
              </a:rPr>
              <a:t>2D shapes</a:t>
            </a:r>
            <a:endParaRPr lang="en-US" dirty="0" smtClean="0"/>
          </a:p>
          <a:p>
            <a:r>
              <a:rPr lang="en-US" dirty="0" smtClean="0"/>
              <a:t>Adding and subtracting amounts of money</a:t>
            </a:r>
          </a:p>
          <a:p>
            <a:r>
              <a:rPr lang="en-US" dirty="0" smtClean="0"/>
              <a:t>Telling and writing the time using the </a:t>
            </a:r>
            <a:r>
              <a:rPr lang="en-US" dirty="0" smtClean="0">
                <a:hlinkClick r:id="rId9"/>
              </a:rPr>
              <a:t>12-hour and 24-hour clock</a:t>
            </a:r>
          </a:p>
          <a:p>
            <a:pPr marL="0" indent="0" fontAlgn="base">
              <a:buNone/>
            </a:pPr>
            <a:r>
              <a:rPr lang="en-US" u="sng" dirty="0" smtClean="0"/>
              <a:t>Geometry</a:t>
            </a:r>
          </a:p>
          <a:p>
            <a:r>
              <a:rPr lang="en-US" dirty="0" smtClean="0"/>
              <a:t>Drawing 2D shapes and making </a:t>
            </a:r>
            <a:r>
              <a:rPr lang="en-US" dirty="0" smtClean="0">
                <a:hlinkClick r:id="rId8"/>
              </a:rPr>
              <a:t>3D shapes</a:t>
            </a:r>
            <a:endParaRPr lang="en-US" dirty="0" smtClean="0"/>
          </a:p>
          <a:p>
            <a:r>
              <a:rPr lang="en-US" dirty="0" err="1" smtClean="0"/>
              <a:t>Recognising</a:t>
            </a:r>
            <a:r>
              <a:rPr lang="en-US" dirty="0" smtClean="0"/>
              <a:t> right angles and identifying whether angles are greater or smaller than a </a:t>
            </a:r>
            <a:r>
              <a:rPr lang="en-US" dirty="0" smtClean="0">
                <a:hlinkClick r:id="rId10"/>
              </a:rPr>
              <a:t>right angle</a:t>
            </a:r>
            <a:endParaRPr lang="en-US" dirty="0" smtClean="0"/>
          </a:p>
          <a:p>
            <a:r>
              <a:rPr lang="en-US" dirty="0" smtClean="0"/>
              <a:t>Identifying </a:t>
            </a:r>
            <a:r>
              <a:rPr lang="en-US" dirty="0" smtClean="0">
                <a:hlinkClick r:id="rId11"/>
              </a:rPr>
              <a:t>horizontal</a:t>
            </a:r>
            <a:r>
              <a:rPr lang="en-US" dirty="0" smtClean="0"/>
              <a:t> and </a:t>
            </a:r>
            <a:r>
              <a:rPr lang="en-US" dirty="0" smtClean="0">
                <a:hlinkClick r:id="rId12"/>
              </a:rPr>
              <a:t>vertical</a:t>
            </a:r>
            <a:r>
              <a:rPr lang="en-US" dirty="0" smtClean="0"/>
              <a:t> lines and pairs of </a:t>
            </a:r>
            <a:r>
              <a:rPr lang="en-US" dirty="0" smtClean="0">
                <a:hlinkClick r:id="rId13"/>
              </a:rPr>
              <a:t>parallel</a:t>
            </a:r>
            <a:r>
              <a:rPr lang="en-US" dirty="0" smtClean="0"/>
              <a:t> and </a:t>
            </a:r>
            <a:r>
              <a:rPr lang="en-US" dirty="0" smtClean="0">
                <a:hlinkClick r:id="rId14"/>
              </a:rPr>
              <a:t>perpendicular</a:t>
            </a:r>
            <a:r>
              <a:rPr lang="en-US" dirty="0" smtClean="0"/>
              <a:t> lines</a:t>
            </a:r>
          </a:p>
          <a:p>
            <a:pPr marL="0" indent="0" fontAlgn="base">
              <a:buNone/>
            </a:pPr>
            <a:r>
              <a:rPr lang="en-US" u="sng" dirty="0" smtClean="0"/>
              <a:t>Statistics</a:t>
            </a:r>
          </a:p>
          <a:p>
            <a:r>
              <a:rPr lang="en-US" dirty="0" smtClean="0"/>
              <a:t>Interpreting and presenting data using </a:t>
            </a:r>
            <a:r>
              <a:rPr lang="en-US" dirty="0" smtClean="0">
                <a:hlinkClick r:id="rId15"/>
              </a:rPr>
              <a:t>bar charts</a:t>
            </a:r>
            <a:r>
              <a:rPr lang="en-US" dirty="0" smtClean="0"/>
              <a:t>, </a:t>
            </a:r>
            <a:r>
              <a:rPr lang="en-US" dirty="0" smtClean="0">
                <a:hlinkClick r:id="rId16"/>
              </a:rPr>
              <a:t>pictograms</a:t>
            </a:r>
            <a:r>
              <a:rPr lang="en-US" dirty="0" smtClean="0"/>
              <a:t> and tables</a:t>
            </a:r>
          </a:p>
          <a:p>
            <a:r>
              <a:rPr lang="en-US" dirty="0" smtClean="0"/>
              <a:t>Answering one-step and two-step questions about the data presented</a:t>
            </a:r>
          </a:p>
          <a:p>
            <a:pPr marL="0" indent="0">
              <a:buFont typeface="Wingdings 3" charset="2"/>
              <a:buNone/>
            </a:pPr>
            <a:endParaRPr lang="en-GB" dirty="0"/>
          </a:p>
        </p:txBody>
      </p:sp>
    </p:spTree>
    <p:extLst>
      <p:ext uri="{BB962C8B-B14F-4D97-AF65-F5344CB8AC3E}">
        <p14:creationId xmlns:p14="http://schemas.microsoft.com/office/powerpoint/2010/main" val="11845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Year 3 English Objectives</a:t>
            </a:r>
            <a:endParaRPr lang="en-GB" dirty="0"/>
          </a:p>
        </p:txBody>
      </p:sp>
      <p:sp>
        <p:nvSpPr>
          <p:cNvPr id="3" name="Content Placeholder 2"/>
          <p:cNvSpPr>
            <a:spLocks noGrp="1"/>
          </p:cNvSpPr>
          <p:nvPr>
            <p:ph idx="1"/>
          </p:nvPr>
        </p:nvSpPr>
        <p:spPr>
          <a:xfrm>
            <a:off x="677333" y="1671145"/>
            <a:ext cx="5071242" cy="4934607"/>
          </a:xfrm>
        </p:spPr>
        <p:txBody>
          <a:bodyPr>
            <a:normAutofit fontScale="85000" lnSpcReduction="10000"/>
          </a:bodyPr>
          <a:lstStyle/>
          <a:p>
            <a:pPr marL="0" indent="0" fontAlgn="base">
              <a:buNone/>
            </a:pPr>
            <a:r>
              <a:rPr lang="en-US" u="sng" dirty="0" smtClean="0"/>
              <a:t>Reading</a:t>
            </a:r>
          </a:p>
          <a:p>
            <a:r>
              <a:rPr lang="en-US" dirty="0"/>
              <a:t>apply their growing knowledge of </a:t>
            </a:r>
            <a:r>
              <a:rPr lang="en-US" dirty="0">
                <a:hlinkClick r:id="rId2"/>
              </a:rPr>
              <a:t>root words</a:t>
            </a:r>
            <a:r>
              <a:rPr lang="en-US" dirty="0"/>
              <a:t>, </a:t>
            </a:r>
            <a:r>
              <a:rPr lang="en-US" dirty="0">
                <a:hlinkClick r:id="rId3"/>
              </a:rPr>
              <a:t>prefixes</a:t>
            </a:r>
            <a:r>
              <a:rPr lang="en-US" dirty="0"/>
              <a:t> and </a:t>
            </a:r>
            <a:r>
              <a:rPr lang="en-US" dirty="0">
                <a:hlinkClick r:id="rId4"/>
              </a:rPr>
              <a:t>suffixes</a:t>
            </a:r>
            <a:r>
              <a:rPr lang="en-US" dirty="0"/>
              <a:t> to read aloud and understand the meaning of new words they meet</a:t>
            </a:r>
          </a:p>
          <a:p>
            <a:r>
              <a:rPr lang="en-US" dirty="0"/>
              <a:t>read a range of fiction, poetry, plays and </a:t>
            </a:r>
            <a:r>
              <a:rPr lang="en-US" dirty="0">
                <a:hlinkClick r:id="rId5"/>
              </a:rPr>
              <a:t>non-fiction</a:t>
            </a:r>
            <a:r>
              <a:rPr lang="en-US" dirty="0"/>
              <a:t> texts</a:t>
            </a:r>
          </a:p>
          <a:p>
            <a:r>
              <a:rPr lang="en-US" dirty="0"/>
              <a:t>re-tell stories orally</a:t>
            </a:r>
          </a:p>
          <a:p>
            <a:r>
              <a:rPr lang="en-US" dirty="0"/>
              <a:t>perform poems and </a:t>
            </a:r>
            <a:r>
              <a:rPr lang="en-US" dirty="0">
                <a:hlinkClick r:id="rId6"/>
              </a:rPr>
              <a:t>play scripts</a:t>
            </a:r>
            <a:r>
              <a:rPr lang="en-US" dirty="0"/>
              <a:t>, showing understanding through intonation and action</a:t>
            </a:r>
          </a:p>
          <a:p>
            <a:r>
              <a:rPr lang="en-US" dirty="0"/>
              <a:t>infer characters' feelings though their actions, justifying their inference with evidence</a:t>
            </a:r>
          </a:p>
          <a:p>
            <a:r>
              <a:rPr lang="en-US" dirty="0"/>
              <a:t>identify main ideas drawn and </a:t>
            </a:r>
            <a:r>
              <a:rPr lang="en-US" dirty="0" err="1"/>
              <a:t>summarise</a:t>
            </a:r>
            <a:r>
              <a:rPr lang="en-US" dirty="0"/>
              <a:t> these</a:t>
            </a:r>
          </a:p>
          <a:p>
            <a:pPr fontAlgn="base"/>
            <a:r>
              <a:rPr lang="en-US" dirty="0"/>
              <a:t>Children should be allowed to choose a book at school to take home with them to read. You may be given an exercise book to write your comments in when you read with them. Children will also read with their teacher in groups once a week (this is called </a:t>
            </a:r>
            <a:r>
              <a:rPr lang="en-US" dirty="0">
                <a:hlinkClick r:id="rId7"/>
              </a:rPr>
              <a:t>guided reading</a:t>
            </a:r>
            <a:r>
              <a:rPr lang="en-US" dirty="0"/>
              <a:t>).</a:t>
            </a:r>
          </a:p>
          <a:p>
            <a:pPr marL="0" indent="0" fontAlgn="base">
              <a:buNone/>
            </a:pPr>
            <a:endParaRPr lang="en-US" dirty="0"/>
          </a:p>
        </p:txBody>
      </p:sp>
      <p:sp>
        <p:nvSpPr>
          <p:cNvPr id="5" name="Content Placeholder 2"/>
          <p:cNvSpPr txBox="1">
            <a:spLocks/>
          </p:cNvSpPr>
          <p:nvPr/>
        </p:nvSpPr>
        <p:spPr>
          <a:xfrm>
            <a:off x="5748575" y="1529255"/>
            <a:ext cx="4162680" cy="507649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buNone/>
            </a:pPr>
            <a:r>
              <a:rPr lang="en-US" u="sng" dirty="0" smtClean="0"/>
              <a:t>Writing</a:t>
            </a:r>
          </a:p>
          <a:p>
            <a:r>
              <a:rPr lang="en-US" dirty="0"/>
              <a:t>understand how to spell words with a variety of prefixes and suffixes</a:t>
            </a:r>
          </a:p>
          <a:p>
            <a:r>
              <a:rPr lang="en-US" dirty="0"/>
              <a:t>become more confident in joining their handwriting, increasing its legibility and quality</a:t>
            </a:r>
          </a:p>
          <a:p>
            <a:r>
              <a:rPr lang="en-US" dirty="0"/>
              <a:t>use a wider range of </a:t>
            </a:r>
            <a:r>
              <a:rPr lang="en-US" dirty="0">
                <a:hlinkClick r:id="rId8"/>
              </a:rPr>
              <a:t>connectives</a:t>
            </a:r>
            <a:r>
              <a:rPr lang="en-US" dirty="0"/>
              <a:t> (when, before, after, while, so, because)</a:t>
            </a:r>
          </a:p>
          <a:p>
            <a:r>
              <a:rPr lang="en-US" dirty="0"/>
              <a:t>start using inverted commas to punctuate speech</a:t>
            </a:r>
          </a:p>
          <a:p>
            <a:r>
              <a:rPr lang="en-US" dirty="0"/>
              <a:t>create settings, characters and plot in narratives using a range of descriptive language</a:t>
            </a:r>
          </a:p>
          <a:p>
            <a:r>
              <a:rPr lang="en-US" dirty="0"/>
              <a:t>use </a:t>
            </a:r>
            <a:r>
              <a:rPr lang="en-US" dirty="0" err="1"/>
              <a:t>organisational</a:t>
            </a:r>
            <a:r>
              <a:rPr lang="en-US" dirty="0"/>
              <a:t> devices such as bullet points and sub-headings</a:t>
            </a:r>
          </a:p>
          <a:p>
            <a:r>
              <a:rPr lang="en-US" dirty="0"/>
              <a:t>assess and improve their writing</a:t>
            </a:r>
          </a:p>
          <a:p>
            <a:pPr marL="0" indent="0" fontAlgn="base">
              <a:buNone/>
            </a:pPr>
            <a:endParaRPr lang="en-GB" dirty="0"/>
          </a:p>
        </p:txBody>
      </p:sp>
    </p:spTree>
    <p:extLst>
      <p:ext uri="{BB962C8B-B14F-4D97-AF65-F5344CB8AC3E}">
        <p14:creationId xmlns:p14="http://schemas.microsoft.com/office/powerpoint/2010/main" val="348592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881" y="1465130"/>
            <a:ext cx="8596668" cy="3880773"/>
          </a:xfrm>
        </p:spPr>
        <p:txBody>
          <a:bodyPr>
            <a:normAutofit/>
          </a:bodyPr>
          <a:lstStyle/>
          <a:p>
            <a:pPr marL="0" indent="0">
              <a:buNone/>
            </a:pPr>
            <a:r>
              <a:rPr lang="en-GB" sz="2800" dirty="0" smtClean="0"/>
              <a:t>We would like to add that we wish your child a very happy time in Year 3. Should you have any questions, however big or small, then we would be more than happy for you to contact us. </a:t>
            </a:r>
          </a:p>
          <a:p>
            <a:pPr marL="0" indent="0">
              <a:buNone/>
            </a:pPr>
            <a:endParaRPr lang="en-GB" sz="2800" dirty="0" smtClean="0"/>
          </a:p>
          <a:p>
            <a:pPr marL="0" indent="0">
              <a:buNone/>
            </a:pPr>
            <a:r>
              <a:rPr lang="en-GB" sz="2800" dirty="0" smtClean="0"/>
              <a:t>Miss Mangan.</a:t>
            </a:r>
            <a:endParaRPr lang="en-GB" sz="2800" dirty="0"/>
          </a:p>
        </p:txBody>
      </p:sp>
      <p:pic>
        <p:nvPicPr>
          <p:cNvPr id="12290" name="Picture 2" descr="HAPPYHAPPY Kids | Helping children in need all over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268" y="4238375"/>
            <a:ext cx="6077893" cy="22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6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Contact Details</a:t>
            </a:r>
            <a:endParaRPr lang="en-GB" dirty="0"/>
          </a:p>
        </p:txBody>
      </p:sp>
      <p:sp>
        <p:nvSpPr>
          <p:cNvPr id="3" name="Content Placeholder 2"/>
          <p:cNvSpPr>
            <a:spLocks noGrp="1"/>
          </p:cNvSpPr>
          <p:nvPr>
            <p:ph idx="1"/>
          </p:nvPr>
        </p:nvSpPr>
        <p:spPr>
          <a:xfrm>
            <a:off x="677334" y="1686911"/>
            <a:ext cx="8596668" cy="4354452"/>
          </a:xfrm>
        </p:spPr>
        <p:txBody>
          <a:bodyPr>
            <a:normAutofit fontScale="92500" lnSpcReduction="10000"/>
          </a:bodyPr>
          <a:lstStyle/>
          <a:p>
            <a:pPr marL="0" indent="0">
              <a:buNone/>
            </a:pPr>
            <a:r>
              <a:rPr lang="en-GB" b="1" u="sng" dirty="0" smtClean="0"/>
              <a:t>School contact details</a:t>
            </a:r>
          </a:p>
          <a:p>
            <a:pPr marL="0" indent="0">
              <a:buNone/>
            </a:pPr>
            <a:r>
              <a:rPr lang="en-US" dirty="0"/>
              <a:t>Telephone: 020 8346 8826</a:t>
            </a:r>
            <a:br>
              <a:rPr lang="en-US" dirty="0"/>
            </a:br>
            <a:r>
              <a:rPr lang="en-US" dirty="0"/>
              <a:t>Fax: 020 8346 0215</a:t>
            </a:r>
            <a:br>
              <a:rPr lang="en-US" dirty="0"/>
            </a:br>
            <a:r>
              <a:rPr lang="en-US" dirty="0"/>
              <a:t>Email: </a:t>
            </a:r>
            <a:r>
              <a:rPr lang="en-US" dirty="0">
                <a:hlinkClick r:id="rId2"/>
              </a:rPr>
              <a:t>office@sttheresas.barnetmail.net</a:t>
            </a:r>
            <a:endParaRPr lang="en-GB" b="1" u="sng" dirty="0" smtClean="0"/>
          </a:p>
          <a:p>
            <a:pPr marL="0" indent="0">
              <a:buNone/>
            </a:pPr>
            <a:endParaRPr lang="en-GB" dirty="0"/>
          </a:p>
          <a:p>
            <a:pPr marL="0" indent="0">
              <a:buNone/>
            </a:pPr>
            <a:r>
              <a:rPr lang="en-GB" b="1" u="sng" dirty="0" smtClean="0"/>
              <a:t>School Website</a:t>
            </a:r>
          </a:p>
          <a:p>
            <a:pPr marL="0" indent="0">
              <a:buNone/>
            </a:pPr>
            <a:r>
              <a:rPr lang="en-GB" dirty="0">
                <a:hlinkClick r:id="rId3"/>
              </a:rPr>
              <a:t>https://www.st-theresas.barnet.sch.uk</a:t>
            </a:r>
            <a:r>
              <a:rPr lang="en-GB" dirty="0" smtClean="0">
                <a:hlinkClick r:id="rId3"/>
              </a:rPr>
              <a:t>/</a:t>
            </a:r>
            <a:endParaRPr lang="en-GB" dirty="0" smtClean="0"/>
          </a:p>
          <a:p>
            <a:pPr marL="0" indent="0">
              <a:buNone/>
            </a:pPr>
            <a:endParaRPr lang="en-GB" dirty="0"/>
          </a:p>
          <a:p>
            <a:pPr marL="0" indent="0">
              <a:buNone/>
            </a:pPr>
            <a:r>
              <a:rPr lang="en-GB" b="1" u="sng" dirty="0" smtClean="0"/>
              <a:t>School Twitter page</a:t>
            </a:r>
          </a:p>
          <a:p>
            <a:pPr marL="0" indent="0">
              <a:buNone/>
            </a:pPr>
            <a:r>
              <a:rPr lang="en-GB" dirty="0"/>
              <a:t>@StTheresasCath1</a:t>
            </a:r>
            <a:endParaRPr lang="en-GB" dirty="0" smtClean="0"/>
          </a:p>
          <a:p>
            <a:pPr marL="0" indent="0">
              <a:buNone/>
            </a:pPr>
            <a:r>
              <a:rPr lang="en-GB" dirty="0">
                <a:hlinkClick r:id="rId4"/>
              </a:rPr>
              <a:t>https://</a:t>
            </a:r>
            <a:r>
              <a:rPr lang="en-GB" dirty="0" smtClean="0">
                <a:hlinkClick r:id="rId4"/>
              </a:rPr>
              <a:t>twitter.com/StTheresasCath1?ref_src=twsrc%5Etfw%7Ctwcamp%5Eembeddedtimeline%7Ctwterm%5Eprofile%3AStTheresasCath1&amp;ref_url=https%3A%2F%2Fwww.st-theresas.barnet.sch.uk%2F</a:t>
            </a:r>
            <a:endParaRPr lang="en-GB" dirty="0" smtClean="0"/>
          </a:p>
          <a:p>
            <a:pPr marL="0" indent="0">
              <a:buNone/>
            </a:pPr>
            <a:endParaRPr lang="en-GB" dirty="0"/>
          </a:p>
        </p:txBody>
      </p:sp>
      <p:sp>
        <p:nvSpPr>
          <p:cNvPr id="4" name="AutoShape 2" descr="St Theresas Schoo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1438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Statement</a:t>
            </a:r>
            <a:endParaRPr lang="en-GB" dirty="0"/>
          </a:p>
        </p:txBody>
      </p:sp>
      <p:sp>
        <p:nvSpPr>
          <p:cNvPr id="3" name="Content Placeholder 2"/>
          <p:cNvSpPr>
            <a:spLocks noGrp="1"/>
          </p:cNvSpPr>
          <p:nvPr>
            <p:ph idx="1"/>
          </p:nvPr>
        </p:nvSpPr>
        <p:spPr/>
        <p:txBody>
          <a:bodyPr/>
          <a:lstStyle/>
          <a:p>
            <a:pPr marL="0" indent="0" algn="ctr">
              <a:buNone/>
            </a:pPr>
            <a:r>
              <a:rPr lang="en-GB" sz="2400" b="1" dirty="0"/>
              <a:t>At St. </a:t>
            </a:r>
            <a:r>
              <a:rPr lang="en-GB" sz="2400" b="1" dirty="0" smtClean="0"/>
              <a:t>Theresa’s</a:t>
            </a:r>
          </a:p>
          <a:p>
            <a:pPr marL="0" indent="0" algn="ctr">
              <a:buNone/>
            </a:pPr>
            <a:endParaRPr lang="en-GB" sz="2400" dirty="0"/>
          </a:p>
          <a:p>
            <a:pPr marL="0" indent="0" algn="ctr">
              <a:buNone/>
            </a:pPr>
            <a:r>
              <a:rPr lang="en-GB" sz="2400" b="1" dirty="0"/>
              <a:t>We learn together</a:t>
            </a:r>
            <a:r>
              <a:rPr lang="en-GB" sz="2400" b="1" dirty="0" smtClean="0"/>
              <a:t>,</a:t>
            </a:r>
            <a:r>
              <a:rPr lang="en-GB" sz="2400" b="1" dirty="0"/>
              <a:t> </a:t>
            </a:r>
            <a:endParaRPr lang="en-GB" sz="2400" dirty="0"/>
          </a:p>
          <a:p>
            <a:pPr marL="0" indent="0" algn="ctr">
              <a:buNone/>
            </a:pPr>
            <a:r>
              <a:rPr lang="en-GB" sz="2400" b="1" dirty="0"/>
              <a:t>We play together,</a:t>
            </a:r>
            <a:endParaRPr lang="en-GB" sz="2400" dirty="0"/>
          </a:p>
          <a:p>
            <a:pPr marL="0" indent="0" algn="ctr">
              <a:buNone/>
            </a:pPr>
            <a:r>
              <a:rPr lang="en-GB" sz="2400" b="1" dirty="0" smtClean="0"/>
              <a:t>We </a:t>
            </a:r>
            <a:r>
              <a:rPr lang="en-GB" sz="2400" b="1" dirty="0"/>
              <a:t>pray together and </a:t>
            </a:r>
            <a:endParaRPr lang="en-GB" sz="2400" dirty="0"/>
          </a:p>
          <a:p>
            <a:pPr marL="0" indent="0" algn="ctr">
              <a:buNone/>
            </a:pPr>
            <a:r>
              <a:rPr lang="en-GB" sz="2400" b="1" dirty="0" smtClean="0"/>
              <a:t>We </a:t>
            </a:r>
            <a:r>
              <a:rPr lang="en-GB" sz="2400" b="1" dirty="0"/>
              <a:t>grow together in the love of God.</a:t>
            </a:r>
            <a:endParaRPr lang="en-GB" sz="2400" dirty="0"/>
          </a:p>
          <a:p>
            <a:endParaRPr lang="en-GB" dirty="0"/>
          </a:p>
        </p:txBody>
      </p:sp>
      <p:pic>
        <p:nvPicPr>
          <p:cNvPr id="6146" name="Picture 2" descr="Cartoon children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752" y="1488784"/>
            <a:ext cx="47625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1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a:t>
            </a:r>
            <a:r>
              <a:rPr lang="en-GB" dirty="0" err="1" smtClean="0"/>
              <a:t>Mindset</a:t>
            </a:r>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9150"/>
          <a:stretch/>
        </p:blipFill>
        <p:spPr>
          <a:xfrm>
            <a:off x="953732" y="1611614"/>
            <a:ext cx="6917139" cy="4713178"/>
          </a:xfrm>
        </p:spPr>
      </p:pic>
      <p:graphicFrame>
        <p:nvGraphicFramePr>
          <p:cNvPr id="5" name="Object 4"/>
          <p:cNvGraphicFramePr>
            <a:graphicFrameLocks noChangeAspect="1"/>
          </p:cNvGraphicFramePr>
          <p:nvPr>
            <p:extLst>
              <p:ext uri="{D42A27DB-BD31-4B8C-83A1-F6EECF244321}">
                <p14:modId xmlns:p14="http://schemas.microsoft.com/office/powerpoint/2010/main" val="1300696247"/>
              </p:ext>
            </p:extLst>
          </p:nvPr>
        </p:nvGraphicFramePr>
        <p:xfrm>
          <a:off x="10652755" y="609600"/>
          <a:ext cx="1246635" cy="1764000"/>
        </p:xfrm>
        <a:graphic>
          <a:graphicData uri="http://schemas.openxmlformats.org/presentationml/2006/ole">
            <mc:AlternateContent xmlns:mc="http://schemas.openxmlformats.org/markup-compatibility/2006">
              <mc:Choice xmlns:v="urn:schemas-microsoft-com:vml" Requires="v">
                <p:oleObj spid="_x0000_s4266" name="Acrobat Document" r:id="rId4" imgW="5667166" imgH="8019693" progId="AcroExch.Document.DC">
                  <p:embed/>
                </p:oleObj>
              </mc:Choice>
              <mc:Fallback>
                <p:oleObj name="Acrobat Document" r:id="rId4" imgW="5667166" imgH="8019693" progId="AcroExch.Document.DC">
                  <p:embed/>
                  <p:pic>
                    <p:nvPicPr>
                      <p:cNvPr id="0" name=""/>
                      <p:cNvPicPr/>
                      <p:nvPr/>
                    </p:nvPicPr>
                    <p:blipFill>
                      <a:blip r:embed="rId5"/>
                      <a:stretch>
                        <a:fillRect/>
                      </a:stretch>
                    </p:blipFill>
                    <p:spPr>
                      <a:xfrm>
                        <a:off x="10652755" y="609600"/>
                        <a:ext cx="1246635" cy="176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4019089"/>
              </p:ext>
            </p:extLst>
          </p:nvPr>
        </p:nvGraphicFramePr>
        <p:xfrm>
          <a:off x="10660295" y="2373600"/>
          <a:ext cx="1246635" cy="1764000"/>
        </p:xfrm>
        <a:graphic>
          <a:graphicData uri="http://schemas.openxmlformats.org/presentationml/2006/ole">
            <mc:AlternateContent xmlns:mc="http://schemas.openxmlformats.org/markup-compatibility/2006">
              <mc:Choice xmlns:v="urn:schemas-microsoft-com:vml" Requires="v">
                <p:oleObj spid="_x0000_s4267" name="Acrobat Document" r:id="rId6" imgW="5667166" imgH="8019693" progId="AcroExch.Document.DC">
                  <p:embed/>
                </p:oleObj>
              </mc:Choice>
              <mc:Fallback>
                <p:oleObj name="Acrobat Document" r:id="rId6" imgW="5667166" imgH="8019693" progId="AcroExch.Document.DC">
                  <p:embed/>
                  <p:pic>
                    <p:nvPicPr>
                      <p:cNvPr id="0" name=""/>
                      <p:cNvPicPr/>
                      <p:nvPr/>
                    </p:nvPicPr>
                    <p:blipFill>
                      <a:blip r:embed="rId7"/>
                      <a:stretch>
                        <a:fillRect/>
                      </a:stretch>
                    </p:blipFill>
                    <p:spPr>
                      <a:xfrm>
                        <a:off x="10660295" y="2373600"/>
                        <a:ext cx="1246635" cy="176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68228668"/>
              </p:ext>
            </p:extLst>
          </p:nvPr>
        </p:nvGraphicFramePr>
        <p:xfrm>
          <a:off x="10667835" y="4137600"/>
          <a:ext cx="1246635" cy="1764000"/>
        </p:xfrm>
        <a:graphic>
          <a:graphicData uri="http://schemas.openxmlformats.org/presentationml/2006/ole">
            <mc:AlternateContent xmlns:mc="http://schemas.openxmlformats.org/markup-compatibility/2006">
              <mc:Choice xmlns:v="urn:schemas-microsoft-com:vml" Requires="v">
                <p:oleObj spid="_x0000_s4268" name="Acrobat Document" r:id="rId8" imgW="5667166" imgH="8019693" progId="AcroExch.Document.DC">
                  <p:embed/>
                </p:oleObj>
              </mc:Choice>
              <mc:Fallback>
                <p:oleObj name="Acrobat Document" r:id="rId8" imgW="5667166" imgH="8019693" progId="AcroExch.Document.DC">
                  <p:embed/>
                  <p:pic>
                    <p:nvPicPr>
                      <p:cNvPr id="0" name=""/>
                      <p:cNvPicPr/>
                      <p:nvPr/>
                    </p:nvPicPr>
                    <p:blipFill>
                      <a:blip r:embed="rId9"/>
                      <a:stretch>
                        <a:fillRect/>
                      </a:stretch>
                    </p:blipFill>
                    <p:spPr>
                      <a:xfrm>
                        <a:off x="10667835" y="4137600"/>
                        <a:ext cx="1246635" cy="1764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07969173"/>
              </p:ext>
            </p:extLst>
          </p:nvPr>
        </p:nvGraphicFramePr>
        <p:xfrm>
          <a:off x="8076017" y="3658400"/>
          <a:ext cx="1246635" cy="1764000"/>
        </p:xfrm>
        <a:graphic>
          <a:graphicData uri="http://schemas.openxmlformats.org/presentationml/2006/ole">
            <mc:AlternateContent xmlns:mc="http://schemas.openxmlformats.org/markup-compatibility/2006">
              <mc:Choice xmlns:v="urn:schemas-microsoft-com:vml" Requires="v">
                <p:oleObj spid="_x0000_s4269" name="Acrobat Document" r:id="rId10" imgW="5667166" imgH="8019693" progId="AcroExch.Document.DC">
                  <p:embed/>
                </p:oleObj>
              </mc:Choice>
              <mc:Fallback>
                <p:oleObj name="Acrobat Document" r:id="rId10" imgW="5667166" imgH="8019693" progId="AcroExch.Document.DC">
                  <p:embed/>
                  <p:pic>
                    <p:nvPicPr>
                      <p:cNvPr id="0" name=""/>
                      <p:cNvPicPr/>
                      <p:nvPr/>
                    </p:nvPicPr>
                    <p:blipFill>
                      <a:blip r:embed="rId11"/>
                      <a:stretch>
                        <a:fillRect/>
                      </a:stretch>
                    </p:blipFill>
                    <p:spPr>
                      <a:xfrm>
                        <a:off x="8076017" y="3658400"/>
                        <a:ext cx="1246635" cy="1764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73768058"/>
              </p:ext>
            </p:extLst>
          </p:nvPr>
        </p:nvGraphicFramePr>
        <p:xfrm>
          <a:off x="9359790" y="4137600"/>
          <a:ext cx="1246635" cy="1764000"/>
        </p:xfrm>
        <a:graphic>
          <a:graphicData uri="http://schemas.openxmlformats.org/presentationml/2006/ole">
            <mc:AlternateContent xmlns:mc="http://schemas.openxmlformats.org/markup-compatibility/2006">
              <mc:Choice xmlns:v="urn:schemas-microsoft-com:vml" Requires="v">
                <p:oleObj spid="_x0000_s4270" name="Acrobat Document" r:id="rId12" imgW="5667166" imgH="8019693" progId="AcroExch.Document.DC">
                  <p:embed/>
                </p:oleObj>
              </mc:Choice>
              <mc:Fallback>
                <p:oleObj name="Acrobat Document" r:id="rId12" imgW="5667166" imgH="8019693" progId="AcroExch.Document.DC">
                  <p:embed/>
                  <p:pic>
                    <p:nvPicPr>
                      <p:cNvPr id="0" name=""/>
                      <p:cNvPicPr/>
                      <p:nvPr/>
                    </p:nvPicPr>
                    <p:blipFill>
                      <a:blip r:embed="rId13"/>
                      <a:stretch>
                        <a:fillRect/>
                      </a:stretch>
                    </p:blipFill>
                    <p:spPr>
                      <a:xfrm>
                        <a:off x="9359790" y="4137600"/>
                        <a:ext cx="1246635" cy="1764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44799028"/>
              </p:ext>
            </p:extLst>
          </p:nvPr>
        </p:nvGraphicFramePr>
        <p:xfrm>
          <a:off x="9382955" y="2373600"/>
          <a:ext cx="1246635" cy="1764000"/>
        </p:xfrm>
        <a:graphic>
          <a:graphicData uri="http://schemas.openxmlformats.org/presentationml/2006/ole">
            <mc:AlternateContent xmlns:mc="http://schemas.openxmlformats.org/markup-compatibility/2006">
              <mc:Choice xmlns:v="urn:schemas-microsoft-com:vml" Requires="v">
                <p:oleObj spid="_x0000_s4271" name="Acrobat Document" r:id="rId14" imgW="5667166" imgH="8019693" progId="AcroExch.Document.DC">
                  <p:embed/>
                </p:oleObj>
              </mc:Choice>
              <mc:Fallback>
                <p:oleObj name="Acrobat Document" r:id="rId14" imgW="5667166" imgH="8019693" progId="AcroExch.Document.DC">
                  <p:embed/>
                  <p:pic>
                    <p:nvPicPr>
                      <p:cNvPr id="0" name=""/>
                      <p:cNvPicPr/>
                      <p:nvPr/>
                    </p:nvPicPr>
                    <p:blipFill>
                      <a:blip r:embed="rId15"/>
                      <a:stretch>
                        <a:fillRect/>
                      </a:stretch>
                    </p:blipFill>
                    <p:spPr>
                      <a:xfrm>
                        <a:off x="9382955" y="2373600"/>
                        <a:ext cx="1246635" cy="1764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8506163"/>
              </p:ext>
            </p:extLst>
          </p:nvPr>
        </p:nvGraphicFramePr>
        <p:xfrm>
          <a:off x="8038879" y="1894400"/>
          <a:ext cx="1246635" cy="1764000"/>
        </p:xfrm>
        <a:graphic>
          <a:graphicData uri="http://schemas.openxmlformats.org/presentationml/2006/ole">
            <mc:AlternateContent xmlns:mc="http://schemas.openxmlformats.org/markup-compatibility/2006">
              <mc:Choice xmlns:v="urn:schemas-microsoft-com:vml" Requires="v">
                <p:oleObj spid="_x0000_s4272" name="Acrobat Document" r:id="rId16" imgW="5667166" imgH="8019693" progId="AcroExch.Document.DC">
                  <p:embed/>
                </p:oleObj>
              </mc:Choice>
              <mc:Fallback>
                <p:oleObj name="Acrobat Document" r:id="rId16" imgW="5667166" imgH="8019693" progId="AcroExch.Document.DC">
                  <p:embed/>
                  <p:pic>
                    <p:nvPicPr>
                      <p:cNvPr id="0" name=""/>
                      <p:cNvPicPr/>
                      <p:nvPr/>
                    </p:nvPicPr>
                    <p:blipFill>
                      <a:blip r:embed="rId17"/>
                      <a:stretch>
                        <a:fillRect/>
                      </a:stretch>
                    </p:blipFill>
                    <p:spPr>
                      <a:xfrm>
                        <a:off x="8038879" y="1894400"/>
                        <a:ext cx="1246635" cy="1764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74800764"/>
              </p:ext>
            </p:extLst>
          </p:nvPr>
        </p:nvGraphicFramePr>
        <p:xfrm>
          <a:off x="9352250" y="609600"/>
          <a:ext cx="1246635" cy="1764000"/>
        </p:xfrm>
        <a:graphic>
          <a:graphicData uri="http://schemas.openxmlformats.org/presentationml/2006/ole">
            <mc:AlternateContent xmlns:mc="http://schemas.openxmlformats.org/markup-compatibility/2006">
              <mc:Choice xmlns:v="urn:schemas-microsoft-com:vml" Requires="v">
                <p:oleObj spid="_x0000_s4273" name="Acrobat Document" r:id="rId18" imgW="5667166" imgH="8019693" progId="AcroExch.Document.DC">
                  <p:embed/>
                </p:oleObj>
              </mc:Choice>
              <mc:Fallback>
                <p:oleObj name="Acrobat Document" r:id="rId18" imgW="5667166" imgH="8019693" progId="AcroExch.Document.DC">
                  <p:embed/>
                  <p:pic>
                    <p:nvPicPr>
                      <p:cNvPr id="0" name=""/>
                      <p:cNvPicPr/>
                      <p:nvPr/>
                    </p:nvPicPr>
                    <p:blipFill>
                      <a:blip r:embed="rId19"/>
                      <a:stretch>
                        <a:fillRect/>
                      </a:stretch>
                    </p:blipFill>
                    <p:spPr>
                      <a:xfrm>
                        <a:off x="9352250" y="609600"/>
                        <a:ext cx="1246635" cy="1764000"/>
                      </a:xfrm>
                      <a:prstGeom prst="rect">
                        <a:avLst/>
                      </a:prstGeom>
                    </p:spPr>
                  </p:pic>
                </p:oleObj>
              </mc:Fallback>
            </mc:AlternateContent>
          </a:graphicData>
        </a:graphic>
      </p:graphicFrame>
    </p:spTree>
    <p:extLst>
      <p:ext uri="{BB962C8B-B14F-4D97-AF65-F5344CB8AC3E}">
        <p14:creationId xmlns:p14="http://schemas.microsoft.com/office/powerpoint/2010/main" val="2333261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69966"/>
            <a:ext cx="8596668" cy="788126"/>
          </a:xfrm>
        </p:spPr>
        <p:txBody>
          <a:bodyPr/>
          <a:lstStyle/>
          <a:p>
            <a:r>
              <a:rPr lang="en-GB" dirty="0" smtClean="0"/>
              <a:t>Curriculum Map: </a:t>
            </a:r>
            <a:endParaRPr lang="en-GB" dirty="0"/>
          </a:p>
        </p:txBody>
      </p:sp>
      <p:pic>
        <p:nvPicPr>
          <p:cNvPr id="4" name="Content Placeholder 3"/>
          <p:cNvPicPr>
            <a:picLocks noGrp="1" noChangeAspect="1"/>
          </p:cNvPicPr>
          <p:nvPr>
            <p:ph idx="1"/>
          </p:nvPr>
        </p:nvPicPr>
        <p:blipFill>
          <a:blip r:embed="rId2"/>
          <a:stretch>
            <a:fillRect/>
          </a:stretch>
        </p:blipFill>
        <p:spPr>
          <a:xfrm>
            <a:off x="121920" y="1058092"/>
            <a:ext cx="11952514" cy="5473337"/>
          </a:xfrm>
          <a:prstGeom prst="rect">
            <a:avLst/>
          </a:prstGeom>
        </p:spPr>
      </p:pic>
    </p:spTree>
    <p:extLst>
      <p:ext uri="{BB962C8B-B14F-4D97-AF65-F5344CB8AC3E}">
        <p14:creationId xmlns:p14="http://schemas.microsoft.com/office/powerpoint/2010/main" val="235328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89" y="577749"/>
            <a:ext cx="8245365" cy="1320800"/>
          </a:xfrm>
        </p:spPr>
        <p:txBody>
          <a:bodyPr>
            <a:normAutofit/>
          </a:bodyPr>
          <a:lstStyle/>
          <a:p>
            <a:r>
              <a:rPr lang="en-GB" dirty="0" smtClean="0"/>
              <a:t>Behaviour</a:t>
            </a:r>
            <a:r>
              <a:rPr lang="en-GB" dirty="0"/>
              <a:t/>
            </a:r>
            <a:br>
              <a:rPr lang="en-GB" dirty="0"/>
            </a:br>
            <a:endParaRPr lang="en-GB" sz="2200"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856642" y="-270245"/>
            <a:ext cx="4231692" cy="4772182"/>
          </a:xfrm>
        </p:spPr>
      </p:pic>
      <p:sp>
        <p:nvSpPr>
          <p:cNvPr id="3" name="TextBox 2"/>
          <p:cNvSpPr txBox="1"/>
          <p:nvPr/>
        </p:nvSpPr>
        <p:spPr>
          <a:xfrm>
            <a:off x="287383" y="1206217"/>
            <a:ext cx="4987308" cy="3139321"/>
          </a:xfrm>
          <a:prstGeom prst="rect">
            <a:avLst/>
          </a:prstGeom>
          <a:noFill/>
        </p:spPr>
        <p:txBody>
          <a:bodyPr wrap="square" rtlCol="0">
            <a:spAutoFit/>
          </a:bodyPr>
          <a:lstStyle/>
          <a:p>
            <a:r>
              <a:rPr lang="en-GB" dirty="0"/>
              <a:t>The children </a:t>
            </a:r>
            <a:r>
              <a:rPr lang="en-GB" dirty="0" smtClean="0"/>
              <a:t>took ownership </a:t>
            </a:r>
            <a:r>
              <a:rPr lang="en-GB" dirty="0"/>
              <a:t>of their class </a:t>
            </a:r>
            <a:r>
              <a:rPr lang="en-GB" dirty="0" smtClean="0"/>
              <a:t>rules and </a:t>
            </a:r>
            <a:r>
              <a:rPr lang="en-GB" dirty="0"/>
              <a:t>agreed on them together.</a:t>
            </a:r>
            <a:br>
              <a:rPr lang="en-GB" dirty="0"/>
            </a:br>
            <a:r>
              <a:rPr lang="en-GB" dirty="0"/>
              <a:t/>
            </a:r>
            <a:br>
              <a:rPr lang="en-GB" dirty="0"/>
            </a:br>
            <a:r>
              <a:rPr lang="en-GB" dirty="0" smtClean="0"/>
              <a:t>In </a:t>
            </a:r>
            <a:r>
              <a:rPr lang="en-GB" dirty="0"/>
              <a:t>class the children receive </a:t>
            </a:r>
            <a:r>
              <a:rPr lang="en-GB" dirty="0" smtClean="0"/>
              <a:t>dojos </a:t>
            </a:r>
            <a:r>
              <a:rPr lang="en-GB" dirty="0"/>
              <a:t>for good effort and </a:t>
            </a:r>
            <a:r>
              <a:rPr lang="en-GB" dirty="0" smtClean="0"/>
              <a:t>attitude</a:t>
            </a:r>
            <a:r>
              <a:rPr lang="en-GB" dirty="0"/>
              <a:t> </a:t>
            </a:r>
            <a:r>
              <a:rPr lang="en-GB" dirty="0" smtClean="0"/>
              <a:t>which parents can view from the app. </a:t>
            </a:r>
          </a:p>
          <a:p>
            <a:r>
              <a:rPr lang="en-GB" dirty="0" smtClean="0"/>
              <a:t>Alongside this, for exceptional good behaviour the children get to put their name in our lucky box and at the end of the week we will pick out two student names to receive a prize. </a:t>
            </a:r>
            <a:r>
              <a:rPr lang="en-GB" dirty="0"/>
              <a:t/>
            </a:r>
            <a:br>
              <a:rPr lang="en-GB" dirty="0"/>
            </a:br>
            <a:endParaRPr lang="en-GB" dirty="0"/>
          </a:p>
        </p:txBody>
      </p:sp>
      <p:pic>
        <p:nvPicPr>
          <p:cNvPr id="4" name="Picture 3"/>
          <p:cNvPicPr>
            <a:picLocks noChangeAspect="1"/>
          </p:cNvPicPr>
          <p:nvPr/>
        </p:nvPicPr>
        <p:blipFill>
          <a:blip r:embed="rId3"/>
          <a:stretch>
            <a:fillRect/>
          </a:stretch>
        </p:blipFill>
        <p:spPr>
          <a:xfrm>
            <a:off x="716029" y="4036983"/>
            <a:ext cx="7697976" cy="2836408"/>
          </a:xfrm>
          <a:prstGeom prst="rect">
            <a:avLst/>
          </a:prstGeom>
        </p:spPr>
      </p:pic>
    </p:spTree>
    <p:extLst>
      <p:ext uri="{BB962C8B-B14F-4D97-AF65-F5344CB8AC3E}">
        <p14:creationId xmlns:p14="http://schemas.microsoft.com/office/powerpoint/2010/main" val="420831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456784" cy="794197"/>
          </a:xfrm>
        </p:spPr>
        <p:txBody>
          <a:bodyPr/>
          <a:lstStyle/>
          <a:p>
            <a:r>
              <a:rPr lang="en-GB" dirty="0" smtClean="0"/>
              <a:t>Behaviour Plan</a:t>
            </a:r>
            <a:endParaRPr lang="en-GB" dirty="0"/>
          </a:p>
        </p:txBody>
      </p:sp>
      <p:sp>
        <p:nvSpPr>
          <p:cNvPr id="3" name="Content Placeholder 2"/>
          <p:cNvSpPr>
            <a:spLocks noGrp="1"/>
          </p:cNvSpPr>
          <p:nvPr>
            <p:ph idx="1"/>
          </p:nvPr>
        </p:nvSpPr>
        <p:spPr>
          <a:xfrm>
            <a:off x="566670" y="1519707"/>
            <a:ext cx="8707332" cy="4521655"/>
          </a:xfrm>
        </p:spPr>
        <p:txBody>
          <a:bodyPr/>
          <a:lstStyle/>
          <a:p>
            <a:r>
              <a:rPr lang="en-GB" dirty="0" smtClean="0"/>
              <a:t>Consequences of negative behaviour. </a:t>
            </a:r>
          </a:p>
          <a:p>
            <a:pPr marL="0" indent="0">
              <a:buNone/>
            </a:pPr>
            <a:endParaRPr lang="en-GB" dirty="0" smtClean="0"/>
          </a:p>
          <a:p>
            <a:pPr marL="0" indent="0">
              <a:buNone/>
            </a:pPr>
            <a:r>
              <a:rPr lang="en-GB" dirty="0" smtClean="0">
                <a:solidFill>
                  <a:schemeClr val="accent1">
                    <a:lumMod val="75000"/>
                  </a:schemeClr>
                </a:solidFill>
              </a:rPr>
              <a:t>We use a warning system in class. (Good to BE Green) </a:t>
            </a:r>
          </a:p>
          <a:p>
            <a:r>
              <a:rPr lang="en-GB" dirty="0" smtClean="0"/>
              <a:t>1) </a:t>
            </a:r>
            <a:r>
              <a:rPr lang="en-GB" dirty="0"/>
              <a:t>V</a:t>
            </a:r>
            <a:r>
              <a:rPr lang="en-GB" dirty="0" smtClean="0"/>
              <a:t>erbal reminder. </a:t>
            </a:r>
          </a:p>
          <a:p>
            <a:r>
              <a:rPr lang="en-GB" dirty="0" smtClean="0"/>
              <a:t>2) First warning. </a:t>
            </a:r>
          </a:p>
          <a:p>
            <a:r>
              <a:rPr lang="en-GB" dirty="0" smtClean="0"/>
              <a:t>3) Second warning- 5-10 minutes time out either during class time or break time. </a:t>
            </a:r>
          </a:p>
          <a:p>
            <a:r>
              <a:rPr lang="en-GB" dirty="0" smtClean="0"/>
              <a:t>4) Letter sent home and speak to parents. Sent to Miss Costa or Mr Troy. </a:t>
            </a:r>
          </a:p>
          <a:p>
            <a:endParaRPr lang="en-GB" dirty="0"/>
          </a:p>
          <a:p>
            <a:r>
              <a:rPr lang="en-GB" dirty="0" smtClean="0"/>
              <a:t>If a serious incident occurs child is sent straight to Miss Costa or Mr Troy and parents will be informed. </a:t>
            </a:r>
          </a:p>
        </p:txBody>
      </p:sp>
      <p:pic>
        <p:nvPicPr>
          <p:cNvPr id="4" name="Picture 3"/>
          <p:cNvPicPr>
            <a:picLocks noChangeAspect="1"/>
          </p:cNvPicPr>
          <p:nvPr/>
        </p:nvPicPr>
        <p:blipFill>
          <a:blip r:embed="rId2"/>
          <a:stretch>
            <a:fillRect/>
          </a:stretch>
        </p:blipFill>
        <p:spPr>
          <a:xfrm>
            <a:off x="7925344" y="1"/>
            <a:ext cx="4266656" cy="3540034"/>
          </a:xfrm>
          <a:prstGeom prst="rect">
            <a:avLst/>
          </a:prstGeom>
        </p:spPr>
      </p:pic>
      <p:pic>
        <p:nvPicPr>
          <p:cNvPr id="5" name="Picture 4"/>
          <p:cNvPicPr>
            <a:picLocks noChangeAspect="1"/>
          </p:cNvPicPr>
          <p:nvPr/>
        </p:nvPicPr>
        <p:blipFill>
          <a:blip r:embed="rId3"/>
          <a:stretch>
            <a:fillRect/>
          </a:stretch>
        </p:blipFill>
        <p:spPr>
          <a:xfrm>
            <a:off x="4602480" y="5590534"/>
            <a:ext cx="1524000" cy="1133475"/>
          </a:xfrm>
          <a:prstGeom prst="rect">
            <a:avLst/>
          </a:prstGeom>
        </p:spPr>
      </p:pic>
    </p:spTree>
    <p:extLst>
      <p:ext uri="{BB962C8B-B14F-4D97-AF65-F5344CB8AC3E}">
        <p14:creationId xmlns:p14="http://schemas.microsoft.com/office/powerpoint/2010/main" val="334052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Tables</a:t>
            </a:r>
            <a:endParaRPr lang="en-GB" dirty="0"/>
          </a:p>
        </p:txBody>
      </p:sp>
      <p:sp>
        <p:nvSpPr>
          <p:cNvPr id="3" name="Content Placeholder 2"/>
          <p:cNvSpPr>
            <a:spLocks noGrp="1"/>
          </p:cNvSpPr>
          <p:nvPr>
            <p:ph idx="1"/>
          </p:nvPr>
        </p:nvSpPr>
        <p:spPr>
          <a:xfrm>
            <a:off x="460375" y="1490663"/>
            <a:ext cx="7782288" cy="3880773"/>
          </a:xfrm>
        </p:spPr>
        <p:txBody>
          <a:bodyPr>
            <a:normAutofit lnSpcReduction="10000"/>
          </a:bodyPr>
          <a:lstStyle/>
          <a:p>
            <a:pPr marL="0" indent="0">
              <a:buNone/>
            </a:pPr>
            <a:r>
              <a:rPr lang="en-GB" b="1" u="sng" dirty="0" smtClean="0"/>
              <a:t>Times Tables Tests</a:t>
            </a:r>
          </a:p>
          <a:p>
            <a:pPr marL="0" indent="0">
              <a:buNone/>
            </a:pPr>
            <a:r>
              <a:rPr lang="en-GB" dirty="0" smtClean="0"/>
              <a:t>The Times Tables test will be every Friday after half-term. This is a chance for the children to practise their mental maths strategies. There will be a big focus on Mental Maths this year in preparation for next years multiplication assessment. </a:t>
            </a:r>
          </a:p>
          <a:p>
            <a:pPr marL="0" indent="0">
              <a:buNone/>
            </a:pPr>
            <a:r>
              <a:rPr lang="en-GB" dirty="0" smtClean="0"/>
              <a:t>During Autumn 1 we will </a:t>
            </a:r>
            <a:r>
              <a:rPr lang="en-GB" b="1" dirty="0" smtClean="0"/>
              <a:t>recap 2s, 5s, 10s </a:t>
            </a:r>
            <a:r>
              <a:rPr lang="en-GB" dirty="0" smtClean="0"/>
              <a:t>before moving on to </a:t>
            </a:r>
            <a:r>
              <a:rPr lang="en-GB" b="1" dirty="0" smtClean="0"/>
              <a:t>3s, 4s and 8s throughout the rest of the academic year. </a:t>
            </a:r>
          </a:p>
          <a:p>
            <a:pPr marL="0" indent="0">
              <a:buNone/>
            </a:pPr>
            <a:endParaRPr lang="en-GB" dirty="0"/>
          </a:p>
          <a:p>
            <a:pPr marL="0" indent="0">
              <a:buNone/>
            </a:pPr>
            <a:r>
              <a:rPr lang="en-GB" b="1" u="sng" dirty="0" smtClean="0"/>
              <a:t>Times Tables </a:t>
            </a:r>
            <a:r>
              <a:rPr lang="en-GB" b="1" u="sng" dirty="0" err="1" smtClean="0"/>
              <a:t>Rockstars</a:t>
            </a:r>
            <a:r>
              <a:rPr lang="en-GB" b="1" u="sng" dirty="0" smtClean="0"/>
              <a:t> (log ins will be sent home with students)</a:t>
            </a:r>
            <a:endParaRPr lang="en-GB" b="1" u="sng" dirty="0"/>
          </a:p>
          <a:p>
            <a:pPr marL="0" indent="0">
              <a:buNone/>
            </a:pPr>
            <a:r>
              <a:rPr lang="en-GB" dirty="0" smtClean="0"/>
              <a:t>At home the children can use the Times Tables Rock star's website. The </a:t>
            </a:r>
            <a:r>
              <a:rPr lang="en-GB" dirty="0"/>
              <a:t>children can access their account at home to play a range of games and activities.</a:t>
            </a:r>
          </a:p>
          <a:p>
            <a:pPr marL="0" indent="0">
              <a:buNone/>
            </a:pPr>
            <a:endParaRPr lang="en-GB" dirty="0"/>
          </a:p>
        </p:txBody>
      </p:sp>
      <p:sp>
        <p:nvSpPr>
          <p:cNvPr id="4" name="AutoShape 2" descr="St Luke's Catholic Academy - Times 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St Luke's Catholic Academy - Times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imes Tables Challenge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Times Tables Challenge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6" name="Picture 10" descr="Learning times t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38100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2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Learning</a:t>
            </a:r>
            <a:endParaRPr lang="en-GB" dirty="0"/>
          </a:p>
        </p:txBody>
      </p:sp>
      <p:sp>
        <p:nvSpPr>
          <p:cNvPr id="3" name="Content Placeholder 2"/>
          <p:cNvSpPr>
            <a:spLocks noGrp="1"/>
          </p:cNvSpPr>
          <p:nvPr>
            <p:ph idx="1"/>
          </p:nvPr>
        </p:nvSpPr>
        <p:spPr>
          <a:xfrm>
            <a:off x="677333" y="1513490"/>
            <a:ext cx="8884677" cy="4824247"/>
          </a:xfrm>
        </p:spPr>
        <p:txBody>
          <a:bodyPr>
            <a:normAutofit lnSpcReduction="10000"/>
          </a:bodyPr>
          <a:lstStyle/>
          <a:p>
            <a:pPr marL="0" indent="0">
              <a:buNone/>
            </a:pPr>
            <a:r>
              <a:rPr lang="en-GB" b="1" u="sng" dirty="0" smtClean="0"/>
              <a:t>Take Away Homework</a:t>
            </a:r>
          </a:p>
          <a:p>
            <a:pPr marL="0" indent="0">
              <a:buNone/>
            </a:pPr>
            <a:r>
              <a:rPr lang="en-GB" dirty="0" smtClean="0"/>
              <a:t>This will be posted on Seesaw at the start of each half term. There will be a total of 12 homework activities for the children to try. </a:t>
            </a:r>
          </a:p>
          <a:p>
            <a:pPr marL="0" indent="0">
              <a:buNone/>
            </a:pPr>
            <a:r>
              <a:rPr lang="en-GB" dirty="0" smtClean="0"/>
              <a:t>Each Tuesday they must return </a:t>
            </a:r>
            <a:r>
              <a:rPr lang="en-GB" b="1" i="1" u="sng" dirty="0" smtClean="0"/>
              <a:t>one</a:t>
            </a:r>
            <a:r>
              <a:rPr lang="en-GB" dirty="0" smtClean="0"/>
              <a:t> of the activities for the class teacher to acknowledge and mark. This must be posted on Seesaw for the class teachers to see. </a:t>
            </a:r>
          </a:p>
          <a:p>
            <a:pPr marL="0" indent="0">
              <a:buNone/>
            </a:pPr>
            <a:endParaRPr lang="en-GB" dirty="0"/>
          </a:p>
          <a:p>
            <a:pPr marL="0" indent="0">
              <a:buNone/>
            </a:pPr>
            <a:r>
              <a:rPr lang="en-GB" b="1" u="sng" dirty="0" smtClean="0"/>
              <a:t>Maths</a:t>
            </a:r>
          </a:p>
          <a:p>
            <a:pPr marL="0" indent="0">
              <a:buNone/>
            </a:pPr>
            <a:r>
              <a:rPr lang="en-GB" dirty="0" smtClean="0"/>
              <a:t>Maths homework will be set on </a:t>
            </a:r>
            <a:r>
              <a:rPr lang="en-GB" dirty="0" err="1"/>
              <a:t>M</a:t>
            </a:r>
            <a:r>
              <a:rPr lang="en-GB" dirty="0" err="1" smtClean="0"/>
              <a:t>athletics</a:t>
            </a:r>
            <a:r>
              <a:rPr lang="en-GB" dirty="0" smtClean="0"/>
              <a:t> every Tuesday. </a:t>
            </a:r>
            <a:r>
              <a:rPr lang="en-GB" b="1" dirty="0" smtClean="0"/>
              <a:t>This doesn't need to be returned via Seesaw to the class teachers</a:t>
            </a:r>
            <a:r>
              <a:rPr lang="en-GB" b="1" dirty="0"/>
              <a:t> </a:t>
            </a:r>
            <a:r>
              <a:rPr lang="en-GB" b="1" dirty="0" smtClean="0"/>
              <a:t>as the teacher can view completed work on the website. </a:t>
            </a:r>
          </a:p>
          <a:p>
            <a:pPr marL="0" indent="0">
              <a:buNone/>
            </a:pPr>
            <a:endParaRPr lang="en-GB" dirty="0"/>
          </a:p>
          <a:p>
            <a:pPr marL="0" indent="0">
              <a:buNone/>
            </a:pPr>
            <a:r>
              <a:rPr lang="en-GB" b="1" u="sng" dirty="0" smtClean="0"/>
              <a:t>Spellings</a:t>
            </a:r>
          </a:p>
          <a:p>
            <a:pPr marL="0" indent="0">
              <a:buNone/>
            </a:pPr>
            <a:r>
              <a:rPr lang="en-GB" dirty="0" smtClean="0"/>
              <a:t>Spellings will be posted on Seesaw every Tuesday</a:t>
            </a:r>
            <a:r>
              <a:rPr lang="en-GB" dirty="0"/>
              <a:t> </a:t>
            </a:r>
            <a:r>
              <a:rPr lang="en-GB" dirty="0" smtClean="0"/>
              <a:t>and will be tested the following Tuesday.</a:t>
            </a:r>
            <a:endParaRPr lang="en-GB" dirty="0"/>
          </a:p>
        </p:txBody>
      </p:sp>
      <p:pic>
        <p:nvPicPr>
          <p:cNvPr id="4" name="Picture 3"/>
          <p:cNvPicPr>
            <a:picLocks noChangeAspect="1"/>
          </p:cNvPicPr>
          <p:nvPr/>
        </p:nvPicPr>
        <p:blipFill>
          <a:blip r:embed="rId2"/>
          <a:stretch>
            <a:fillRect/>
          </a:stretch>
        </p:blipFill>
        <p:spPr>
          <a:xfrm>
            <a:off x="9562010" y="96418"/>
            <a:ext cx="2584928" cy="2347163"/>
          </a:xfrm>
          <a:prstGeom prst="rect">
            <a:avLst/>
          </a:prstGeom>
        </p:spPr>
      </p:pic>
    </p:spTree>
    <p:extLst>
      <p:ext uri="{BB962C8B-B14F-4D97-AF65-F5344CB8AC3E}">
        <p14:creationId xmlns:p14="http://schemas.microsoft.com/office/powerpoint/2010/main" val="10730863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628</TotalTime>
  <Words>789</Words>
  <Application>Microsoft Office PowerPoint</Application>
  <PresentationFormat>Widescreen</PresentationFormat>
  <Paragraphs>130</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Trebuchet MS</vt:lpstr>
      <vt:lpstr>Wingdings 3</vt:lpstr>
      <vt:lpstr>Facet</vt:lpstr>
      <vt:lpstr>Acrobat Document</vt:lpstr>
      <vt:lpstr>PowerPoint Presentation</vt:lpstr>
      <vt:lpstr>School Contact Details</vt:lpstr>
      <vt:lpstr>Mission Statement</vt:lpstr>
      <vt:lpstr>Growth Mindset</vt:lpstr>
      <vt:lpstr>Curriculum Map: </vt:lpstr>
      <vt:lpstr>Behaviour </vt:lpstr>
      <vt:lpstr>Behaviour Plan</vt:lpstr>
      <vt:lpstr>Times Tables</vt:lpstr>
      <vt:lpstr>Home Learning</vt:lpstr>
      <vt:lpstr>PE Days</vt:lpstr>
      <vt:lpstr>Resources</vt:lpstr>
      <vt:lpstr>Labels</vt:lpstr>
      <vt:lpstr>Communication</vt:lpstr>
      <vt:lpstr>Ways to support your child at home</vt:lpstr>
      <vt:lpstr>End of Year 3 Maths Objectives</vt:lpstr>
      <vt:lpstr>End of Year 3 English Objectives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N Barber</dc:creator>
  <cp:lastModifiedBy>jtroy6.302</cp:lastModifiedBy>
  <cp:revision>25</cp:revision>
  <dcterms:created xsi:type="dcterms:W3CDTF">2020-09-23T14:38:52Z</dcterms:created>
  <dcterms:modified xsi:type="dcterms:W3CDTF">2022-09-21T13:23:40Z</dcterms:modified>
</cp:coreProperties>
</file>