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handoutMasterIdLst>
    <p:handoutMasterId r:id="rId21"/>
  </p:handoutMasterIdLst>
  <p:sldIdLst>
    <p:sldId id="267" r:id="rId2"/>
    <p:sldId id="284" r:id="rId3"/>
    <p:sldId id="274" r:id="rId4"/>
    <p:sldId id="301" r:id="rId5"/>
    <p:sldId id="302" r:id="rId6"/>
    <p:sldId id="275" r:id="rId7"/>
    <p:sldId id="271" r:id="rId8"/>
    <p:sldId id="276" r:id="rId9"/>
    <p:sldId id="285" r:id="rId10"/>
    <p:sldId id="286" r:id="rId11"/>
    <p:sldId id="287" r:id="rId12"/>
    <p:sldId id="298" r:id="rId13"/>
    <p:sldId id="289" r:id="rId14"/>
    <p:sldId id="299" r:id="rId15"/>
    <p:sldId id="290" r:id="rId16"/>
    <p:sldId id="291" r:id="rId17"/>
    <p:sldId id="296" r:id="rId18"/>
    <p:sldId id="297" r:id="rId19"/>
    <p:sldId id="292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0" autoAdjust="0"/>
    <p:restoredTop sz="94660"/>
  </p:normalViewPr>
  <p:slideViewPr>
    <p:cSldViewPr>
      <p:cViewPr varScale="1">
        <p:scale>
          <a:sx n="65" d="100"/>
          <a:sy n="65" d="100"/>
        </p:scale>
        <p:origin x="127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7087755-9F12-40C0-A2B8-CFAA7564A8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660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839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39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127DC50-2A41-418A-8CD9-E4C997AC0D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5B893-D313-4A4A-A894-B1415DC020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D235C-985F-4E4F-BA1F-09DB67B698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51472-C464-4D18-871A-FD86685AB6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378ED-4F9C-4F96-9DA0-889411FBBA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5777F-9C59-4D81-ACDD-E92585F87E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FA3D8-A6F9-4E0D-A095-C69C158AD3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F804B-46FA-42BC-9D29-615D245392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9A200-9626-4927-86DE-85E24ABA13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F3666-C164-4F83-968F-534CCB04D5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F185D-DD81-4D21-A1E1-60EC211A88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29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29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29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435E26-DD10-4470-BA5C-DE8262342D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6" r:id="rId2"/>
    <p:sldLayoutId id="2147483745" r:id="rId3"/>
    <p:sldLayoutId id="2147483744" r:id="rId4"/>
    <p:sldLayoutId id="2147483743" r:id="rId5"/>
    <p:sldLayoutId id="2147483742" r:id="rId6"/>
    <p:sldLayoutId id="2147483741" r:id="rId7"/>
    <p:sldLayoutId id="2147483740" r:id="rId8"/>
    <p:sldLayoutId id="2147483739" r:id="rId9"/>
    <p:sldLayoutId id="2147483738" r:id="rId10"/>
    <p:sldLayoutId id="21474837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hit-the-button" TargetMode="External"/><Relationship Id="rId2" Type="http://schemas.openxmlformats.org/officeDocument/2006/relationships/hyperlink" Target="https://www.youtube.com/watch?v=Fwg9Zyz7QVo&amp;list=PLOPmrFtrObyzAXi4N_4M3Z2_OBjJW1kUu&amp;index=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matr.org/blog/times-tables-test-parents-guide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2"/>
          <p:cNvSpPr>
            <a:spLocks noChangeArrowheads="1" noChangeShapeType="1" noTextEdit="1"/>
          </p:cNvSpPr>
          <p:nvPr/>
        </p:nvSpPr>
        <p:spPr bwMode="auto">
          <a:xfrm>
            <a:off x="1619250" y="476250"/>
            <a:ext cx="5962650" cy="1143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GB" sz="32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123" y="54332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Year 4 Multiplication Tables Check</a:t>
            </a:r>
            <a:endParaRPr lang="en-GB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348880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“Pupils should be taught to recall multiplication and division facts for multiplication tables up to 12 x 12”</a:t>
            </a:r>
          </a:p>
          <a:p>
            <a:pPr algn="r"/>
            <a:r>
              <a:rPr lang="en-GB" sz="2800" b="1" i="1" dirty="0" smtClean="0"/>
              <a:t>Gov.uk</a:t>
            </a:r>
            <a:endParaRPr lang="en-GB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955526"/>
            <a:ext cx="4529721" cy="1877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420888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Children will be given six seconds to answer each of the questions, with a three second blank gap between each question. 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The </a:t>
            </a:r>
            <a:r>
              <a:rPr lang="en-GB" sz="2800" dirty="0"/>
              <a:t>six-second time limit per question has been decided on by the </a:t>
            </a:r>
            <a:r>
              <a:rPr lang="en-GB" sz="2800" dirty="0" err="1"/>
              <a:t>DfE</a:t>
            </a:r>
            <a:r>
              <a:rPr lang="en-GB" sz="2800" dirty="0"/>
              <a:t> because it should allow children enough time to demonstrate their recall of times tables without giving them the time to work out the answers to each question.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980" y="7548"/>
            <a:ext cx="3192016" cy="22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933575"/>
            <a:ext cx="669674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 questions will be randomly selected by the testing programme from 121 different options, ranging from 2 x 2 = up to 12 x 12. </a:t>
            </a:r>
            <a:endParaRPr lang="en-GB" sz="2800" dirty="0" smtClean="0"/>
          </a:p>
          <a:p>
            <a:endParaRPr lang="en-GB" sz="600" dirty="0" smtClean="0"/>
          </a:p>
          <a:p>
            <a:r>
              <a:rPr lang="en-GB" sz="2800" dirty="0" smtClean="0"/>
              <a:t>The </a:t>
            </a:r>
            <a:r>
              <a:rPr lang="en-GB" sz="2800" dirty="0"/>
              <a:t>test’s software has been programmed to show children more questions from the 6, 7, 8, 9 and 12 times tables, as these are trickier times tables focused on more in Years 3 and 4. (The 2s, 5s and 10s are more of a focus in Years 1 and 2.)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2564904"/>
            <a:ext cx="2185425" cy="32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2276872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There </a:t>
            </a:r>
            <a:r>
              <a:rPr lang="en-GB" sz="2800" dirty="0"/>
              <a:t>will be no questions from the 1 times table (</a:t>
            </a:r>
            <a:r>
              <a:rPr lang="en-GB" sz="2800" dirty="0" smtClean="0"/>
              <a:t>i.e. </a:t>
            </a:r>
            <a:r>
              <a:rPr lang="en-GB" sz="2800" dirty="0"/>
              <a:t>1 x 8 or 8 x 1)</a:t>
            </a:r>
          </a:p>
          <a:p>
            <a:endParaRPr lang="en-GB" sz="2800" dirty="0"/>
          </a:p>
          <a:p>
            <a:r>
              <a:rPr lang="en-GB" sz="2800" dirty="0" smtClean="0"/>
              <a:t>There </a:t>
            </a:r>
            <a:r>
              <a:rPr lang="en-GB" sz="2800" dirty="0"/>
              <a:t>will only be a maximum of 7 questions from the 2, 5 </a:t>
            </a:r>
            <a:endParaRPr lang="en-GB" sz="2800" dirty="0" smtClean="0"/>
          </a:p>
          <a:p>
            <a:r>
              <a:rPr lang="en-GB" sz="2800" dirty="0" smtClean="0"/>
              <a:t>and </a:t>
            </a:r>
            <a:r>
              <a:rPr lang="en-GB" sz="2800" dirty="0"/>
              <a:t>10 times tables.</a:t>
            </a:r>
          </a:p>
          <a:p>
            <a:endParaRPr lang="en-GB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710" y="4225402"/>
            <a:ext cx="3093368" cy="232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2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2204864"/>
            <a:ext cx="67687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Muli"/>
              </a:rPr>
              <a:t>If </a:t>
            </a:r>
            <a:r>
              <a:rPr lang="en-GB" sz="2800" dirty="0">
                <a:latin typeface="Muli"/>
              </a:rPr>
              <a:t>children are shown a multiplication one way round, for example, 6 x 7, they will not be later tested on the multiplication inverted – so, with the </a:t>
            </a:r>
            <a:endParaRPr lang="en-GB" sz="2800" dirty="0" smtClean="0">
              <a:latin typeface="Muli"/>
            </a:endParaRPr>
          </a:p>
          <a:p>
            <a:r>
              <a:rPr lang="en-GB" sz="2800" dirty="0" smtClean="0">
                <a:latin typeface="Muli"/>
              </a:rPr>
              <a:t>example </a:t>
            </a:r>
            <a:r>
              <a:rPr lang="en-GB" sz="2800" dirty="0">
                <a:latin typeface="Muli"/>
              </a:rPr>
              <a:t>provided the </a:t>
            </a:r>
          </a:p>
          <a:p>
            <a:r>
              <a:rPr lang="en-GB" sz="2800" dirty="0" smtClean="0">
                <a:latin typeface="Muli"/>
              </a:rPr>
              <a:t>child</a:t>
            </a:r>
            <a:r>
              <a:rPr lang="en-GB" sz="2800" dirty="0">
                <a:latin typeface="Muli"/>
              </a:rPr>
              <a:t> </a:t>
            </a:r>
            <a:r>
              <a:rPr lang="en-GB" sz="2800" b="1" dirty="0">
                <a:latin typeface="Muli"/>
              </a:rPr>
              <a:t>would</a:t>
            </a:r>
            <a:r>
              <a:rPr lang="en-GB" sz="2800" dirty="0">
                <a:latin typeface="Muli"/>
              </a:rPr>
              <a:t> </a:t>
            </a:r>
            <a:r>
              <a:rPr lang="en-GB" sz="2800" b="1" dirty="0">
                <a:latin typeface="Muli"/>
              </a:rPr>
              <a:t>not </a:t>
            </a:r>
            <a:r>
              <a:rPr lang="en-GB" sz="2800" dirty="0">
                <a:latin typeface="Muli"/>
              </a:rPr>
              <a:t>be </a:t>
            </a:r>
            <a:endParaRPr lang="en-GB" sz="2800" dirty="0" smtClean="0">
              <a:latin typeface="Muli"/>
            </a:endParaRPr>
          </a:p>
          <a:p>
            <a:r>
              <a:rPr lang="en-GB" sz="2800" dirty="0" smtClean="0">
                <a:latin typeface="Muli"/>
              </a:rPr>
              <a:t>asked </a:t>
            </a:r>
            <a:r>
              <a:rPr lang="en-GB" sz="2800" dirty="0">
                <a:latin typeface="Muli"/>
              </a:rPr>
              <a:t>7 x 6 later on in </a:t>
            </a:r>
            <a:endParaRPr lang="en-GB" sz="2800" dirty="0" smtClean="0">
              <a:latin typeface="Muli"/>
            </a:endParaRPr>
          </a:p>
          <a:p>
            <a:r>
              <a:rPr lang="en-GB" sz="2800" dirty="0" smtClean="0">
                <a:latin typeface="Muli"/>
              </a:rPr>
              <a:t>their </a:t>
            </a:r>
            <a:r>
              <a:rPr lang="en-GB" sz="2800" dirty="0">
                <a:latin typeface="Muli"/>
              </a:rPr>
              <a:t>set of 25 questions.</a:t>
            </a:r>
            <a:endParaRPr lang="en-GB" sz="2800" dirty="0"/>
          </a:p>
        </p:txBody>
      </p:sp>
      <p:pic>
        <p:nvPicPr>
          <p:cNvPr id="7170" name="Picture 2" descr="Image result for times t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416" y="3974579"/>
            <a:ext cx="3333751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2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997839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6 x 3 Is ‘6, Three Times</a:t>
            </a:r>
            <a:r>
              <a:rPr lang="en-GB" sz="2800" dirty="0" smtClean="0"/>
              <a:t>’.</a:t>
            </a:r>
            <a:endParaRPr lang="en-GB" sz="2800" dirty="0"/>
          </a:p>
          <a:p>
            <a:r>
              <a:rPr lang="en-GB" sz="2800" dirty="0"/>
              <a:t>The STA state that they are </a:t>
            </a:r>
            <a:endParaRPr lang="en-GB" sz="2800" dirty="0" smtClean="0"/>
          </a:p>
          <a:p>
            <a:r>
              <a:rPr lang="en-GB" sz="2800" dirty="0" smtClean="0"/>
              <a:t>classifying </a:t>
            </a:r>
            <a:r>
              <a:rPr lang="en-GB" sz="2800" dirty="0"/>
              <a:t>the multiplication tables </a:t>
            </a:r>
            <a:endParaRPr lang="en-GB" sz="2800" dirty="0" smtClean="0"/>
          </a:p>
          <a:p>
            <a:r>
              <a:rPr lang="en-GB" sz="2800" dirty="0" smtClean="0"/>
              <a:t>by </a:t>
            </a:r>
            <a:r>
              <a:rPr lang="en-GB" sz="2800" dirty="0"/>
              <a:t>the first number in the question. For example, 8 x 3 would fall within the 8 times table.</a:t>
            </a:r>
          </a:p>
          <a:p>
            <a:endParaRPr lang="en-GB" sz="2800" dirty="0"/>
          </a:p>
          <a:p>
            <a:r>
              <a:rPr lang="en-GB" sz="2800" dirty="0"/>
              <a:t>This reflects what is now considered to be best practice – for example, that 8 x 3 should be thought of as 8, three times rather than 8 lots of 3.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16632"/>
            <a:ext cx="2356495" cy="307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4734" y="404664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How will the Year 4 times tables test scores be reported?</a:t>
            </a:r>
          </a:p>
        </p:txBody>
      </p:sp>
      <p:sp>
        <p:nvSpPr>
          <p:cNvPr id="3" name="Rectangle 2"/>
          <p:cNvSpPr/>
          <p:nvPr/>
        </p:nvSpPr>
        <p:spPr>
          <a:xfrm>
            <a:off x="564654" y="2204864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Muli"/>
              </a:rPr>
              <a:t>Each child’s result will be passed on to their school, and the </a:t>
            </a:r>
            <a:r>
              <a:rPr lang="en-GB" sz="2800" dirty="0" err="1">
                <a:latin typeface="Muli"/>
              </a:rPr>
              <a:t>DfE</a:t>
            </a:r>
            <a:r>
              <a:rPr lang="en-GB" sz="2800" dirty="0">
                <a:latin typeface="Muli"/>
              </a:rPr>
              <a:t> will create a report on overall results across all schools in England to measure whether national times tables results improve over the coming years</a:t>
            </a:r>
            <a:r>
              <a:rPr lang="en-GB" sz="2800" dirty="0" smtClean="0">
                <a:latin typeface="Muli"/>
              </a:rPr>
              <a:t>.</a:t>
            </a:r>
          </a:p>
          <a:p>
            <a:endParaRPr lang="en-GB" sz="2800" dirty="0">
              <a:latin typeface="Muli"/>
            </a:endParaRPr>
          </a:p>
          <a:p>
            <a:r>
              <a:rPr lang="en-GB" sz="2800" dirty="0" smtClean="0">
                <a:latin typeface="Muli"/>
              </a:rPr>
              <a:t>The school will then report </a:t>
            </a:r>
          </a:p>
          <a:p>
            <a:r>
              <a:rPr lang="en-GB" sz="2800" dirty="0" smtClean="0">
                <a:latin typeface="Muli"/>
              </a:rPr>
              <a:t>to parents their child’s score.</a:t>
            </a:r>
            <a:endParaRPr lang="en-GB" sz="2800" b="0" i="0" dirty="0">
              <a:effectLst/>
              <a:latin typeface="Mul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4473720"/>
            <a:ext cx="3357364" cy="212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308554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What if my child does badly in their multiplication tables check?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2420888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There will be no “pass mark” and therefore no child will “fail”. </a:t>
            </a:r>
            <a:r>
              <a:rPr lang="en-GB" sz="2800" dirty="0"/>
              <a:t>It is also important to note that all children will be tested </a:t>
            </a:r>
            <a:r>
              <a:rPr lang="en-GB" sz="2800" dirty="0" smtClean="0"/>
              <a:t>on, </a:t>
            </a:r>
            <a:r>
              <a:rPr lang="en-GB" sz="2800" dirty="0"/>
              <a:t>is their times tables knowledge</a:t>
            </a:r>
          </a:p>
        </p:txBody>
      </p:sp>
      <p:pic>
        <p:nvPicPr>
          <p:cNvPr id="8194" name="Picture 2" descr="Image result for pass 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12" y="4236770"/>
            <a:ext cx="3898638" cy="233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4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83027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16253D"/>
                </a:solidFill>
                <a:latin typeface="+mn-lt"/>
              </a:rPr>
              <a:t>What can you do to help your child in practising their times tables?</a:t>
            </a:r>
            <a:endParaRPr lang="en-GB" sz="3600" b="1" i="0" dirty="0">
              <a:solidFill>
                <a:srgbClr val="16253D"/>
              </a:solidFill>
              <a:effectLst/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2276872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Times </a:t>
            </a:r>
            <a:r>
              <a:rPr lang="en-GB" sz="2800" dirty="0"/>
              <a:t>tables chanting: “6, 12, 18, 24…”;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Times tables chanting in reverse order: “108, 99, 90, 81…”;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Using times tables songs, </a:t>
            </a:r>
            <a:r>
              <a:rPr lang="en-GB" sz="2800" dirty="0" smtClean="0">
                <a:hlinkClick r:id="rId2"/>
              </a:rPr>
              <a:t>Percy Parker</a:t>
            </a:r>
            <a:r>
              <a:rPr lang="en-GB" sz="2800" dirty="0" smtClean="0"/>
              <a:t>;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Using apps, like the one by </a:t>
            </a:r>
            <a:r>
              <a:rPr lang="en-GB" sz="2800" dirty="0" smtClean="0"/>
              <a:t>Times </a:t>
            </a:r>
            <a:r>
              <a:rPr lang="en-GB" sz="2800" dirty="0"/>
              <a:t>Tables Rock Stars or </a:t>
            </a:r>
            <a:r>
              <a:rPr lang="en-GB" sz="2800" dirty="0">
                <a:hlinkClick r:id="rId3"/>
              </a:rPr>
              <a:t>Hit the </a:t>
            </a:r>
            <a:r>
              <a:rPr lang="en-GB" sz="2800" dirty="0" smtClean="0">
                <a:hlinkClick r:id="rId3"/>
              </a:rPr>
              <a:t>Button</a:t>
            </a:r>
            <a:r>
              <a:rPr lang="en-GB" sz="28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Using free online games, like those on Maths </a:t>
            </a:r>
            <a:r>
              <a:rPr lang="en-GB" sz="2800" dirty="0" smtClean="0"/>
              <a:t>Frame;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373216"/>
            <a:ext cx="1532628" cy="123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2413338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Asking your child multiplication calculations out of order, like: “What is 4 x 7? What is 9 x 5? What is 6 x 11</a:t>
            </a:r>
            <a:r>
              <a:rPr lang="en-GB" sz="2800" dirty="0" smtClean="0"/>
              <a:t>?”;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Using pasta pieces or pebbles to show groups of numbers representing times tables, e.g. four groups of three pasta shells to show 3 x 4 = 12;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65499" y="188640"/>
            <a:ext cx="3340993" cy="200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5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7842" y="0"/>
            <a:ext cx="50405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Muli"/>
              </a:rPr>
              <a:t>Asking your child related short division questions, like “What is 12 divided by 4? What is 55 divided by 11?”;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Muli"/>
              </a:rPr>
              <a:t>Asking your child word problems based on times tables, like: “If five friends have £3 each, how much money do they have in total?”;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Muli"/>
              </a:rPr>
              <a:t>Trying out active ways of learning times tables, like </a:t>
            </a:r>
            <a:r>
              <a:rPr lang="en-GB" sz="2800" dirty="0" smtClean="0">
                <a:latin typeface="Muli"/>
              </a:rPr>
              <a:t>the </a:t>
            </a:r>
            <a:r>
              <a:rPr lang="en-GB" sz="2800" dirty="0" smtClean="0">
                <a:solidFill>
                  <a:srgbClr val="16253D"/>
                </a:solidFill>
                <a:latin typeface="Muli"/>
                <a:hlinkClick r:id="rId2"/>
              </a:rPr>
              <a:t>times </a:t>
            </a:r>
            <a:r>
              <a:rPr lang="en-GB" sz="2800" dirty="0">
                <a:solidFill>
                  <a:srgbClr val="16253D"/>
                </a:solidFill>
                <a:latin typeface="Muli"/>
                <a:hlinkClick r:id="rId2"/>
              </a:rPr>
              <a:t>tables pavement chalk </a:t>
            </a:r>
            <a:r>
              <a:rPr lang="en-GB" sz="2800" dirty="0" smtClean="0">
                <a:solidFill>
                  <a:srgbClr val="16253D"/>
                </a:solidFill>
                <a:latin typeface="Muli"/>
                <a:hlinkClick r:id="rId2"/>
              </a:rPr>
              <a:t>ideas</a:t>
            </a:r>
            <a:endParaRPr lang="en-GB" sz="2800" b="0" i="0" dirty="0">
              <a:solidFill>
                <a:srgbClr val="16253D"/>
              </a:solidFill>
              <a:effectLst/>
              <a:latin typeface="Muli"/>
            </a:endParaRPr>
          </a:p>
        </p:txBody>
      </p:sp>
      <p:pic>
        <p:nvPicPr>
          <p:cNvPr id="10242" name="Picture 2" descr="Image result for arrays multipl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794" y="1196752"/>
            <a:ext cx="2895274" cy="375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1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3301" y="2060848"/>
            <a:ext cx="76991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First announced by the Department for Education (</a:t>
            </a:r>
            <a:r>
              <a:rPr lang="en-GB" sz="2800" dirty="0" err="1"/>
              <a:t>DfE</a:t>
            </a:r>
            <a:r>
              <a:rPr lang="en-GB" sz="2800" dirty="0"/>
              <a:t>) in September 2017. </a:t>
            </a:r>
            <a:endParaRPr lang="en-GB" sz="2800" dirty="0" smtClean="0"/>
          </a:p>
          <a:p>
            <a:r>
              <a:rPr lang="en-GB" sz="2800" dirty="0" smtClean="0"/>
              <a:t>The </a:t>
            </a:r>
            <a:r>
              <a:rPr lang="en-GB" sz="2800" dirty="0"/>
              <a:t>three </a:t>
            </a:r>
            <a:r>
              <a:rPr lang="en-GB" sz="2800" dirty="0" err="1"/>
              <a:t>Rs</a:t>
            </a:r>
            <a:r>
              <a:rPr lang="en-GB" sz="2800" dirty="0"/>
              <a:t> still reign supreme in the National Curriculum – Reading, </a:t>
            </a:r>
            <a:r>
              <a:rPr lang="en-GB" sz="2800" dirty="0" err="1"/>
              <a:t>wRiting</a:t>
            </a:r>
            <a:r>
              <a:rPr lang="en-GB" sz="2800" dirty="0"/>
              <a:t> and </a:t>
            </a:r>
            <a:r>
              <a:rPr lang="en-GB" sz="2800" dirty="0" err="1"/>
              <a:t>aRithmetic</a:t>
            </a:r>
            <a:r>
              <a:rPr lang="en-GB" sz="2800" dirty="0"/>
              <a:t>. 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Times </a:t>
            </a:r>
            <a:r>
              <a:rPr lang="en-GB" sz="2800" dirty="0"/>
              <a:t>tables fall under arithmetic. All primary school-aged children are expected to know their times tables up to 12 x 12 by heart. </a:t>
            </a:r>
            <a:r>
              <a:rPr lang="en-GB" sz="2800" dirty="0" smtClean="0"/>
              <a:t> </a:t>
            </a:r>
            <a:r>
              <a:rPr lang="en-GB" sz="2800" b="1" dirty="0" smtClean="0"/>
              <a:t>Children are </a:t>
            </a:r>
            <a:r>
              <a:rPr lang="en-GB" sz="2800" b="1" dirty="0"/>
              <a:t>expected to </a:t>
            </a:r>
            <a:r>
              <a:rPr lang="en-GB" sz="2800" b="1" dirty="0" smtClean="0"/>
              <a:t>master </a:t>
            </a:r>
            <a:r>
              <a:rPr lang="en-GB" sz="2800" b="1" dirty="0"/>
              <a:t>their times tables by the end of Year 4</a:t>
            </a:r>
            <a:r>
              <a:rPr lang="en-GB" sz="2800" b="1" dirty="0" smtClean="0"/>
              <a:t>.</a:t>
            </a:r>
            <a:endParaRPr lang="en-GB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187624" y="729570"/>
            <a:ext cx="7725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What is the Year 4 times tables Test?</a:t>
            </a:r>
          </a:p>
        </p:txBody>
      </p:sp>
    </p:spTree>
    <p:extLst>
      <p:ext uri="{BB962C8B-B14F-4D97-AF65-F5344CB8AC3E}">
        <p14:creationId xmlns:p14="http://schemas.microsoft.com/office/powerpoint/2010/main" val="25677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3301" y="2060848"/>
            <a:ext cx="76991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</a:t>
            </a:r>
            <a:r>
              <a:rPr lang="en-GB" sz="2800" dirty="0"/>
              <a:t>idea is for the Multiplication Tables Check to be taken towards the end of Year 4 to make sure children are meeting the benchmark of memorising their times tables up to 12 x 12 before moving up to Upper Key Stage 2 (Year 5 and Year 6</a:t>
            </a:r>
            <a:r>
              <a:rPr lang="en-GB" sz="2800" dirty="0" smtClean="0"/>
              <a:t>) and then secondary school.</a:t>
            </a:r>
          </a:p>
          <a:p>
            <a:endParaRPr lang="en-GB" sz="2800" b="1" dirty="0"/>
          </a:p>
          <a:p>
            <a:r>
              <a:rPr lang="en-GB" sz="2800" b="1" dirty="0" smtClean="0"/>
              <a:t>The </a:t>
            </a:r>
            <a:r>
              <a:rPr lang="en-GB" sz="2800" b="1" dirty="0" err="1" smtClean="0"/>
              <a:t>DfE</a:t>
            </a:r>
            <a:r>
              <a:rPr lang="en-GB" sz="2800" b="1" dirty="0" smtClean="0"/>
              <a:t> says that the check is part of a new focus on mastering numeracy.</a:t>
            </a:r>
            <a:endParaRPr lang="en-GB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19" y="3498"/>
            <a:ext cx="2736304" cy="193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6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7624" y="729570"/>
            <a:ext cx="4845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/>
              <a:t>Who will take the test</a:t>
            </a:r>
            <a:r>
              <a:rPr lang="en-GB" sz="3600" dirty="0"/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2056686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Schools should administer the check to all pupils in </a:t>
            </a:r>
            <a:r>
              <a:rPr lang="en-GB" sz="2800" dirty="0" smtClean="0"/>
              <a:t>Year </a:t>
            </a:r>
            <a:r>
              <a:rPr lang="en-GB" sz="2800" dirty="0"/>
              <a:t>4 unless the </a:t>
            </a:r>
            <a:r>
              <a:rPr lang="en-GB" sz="2800" dirty="0" err="1" smtClean="0"/>
              <a:t>Headteacher</a:t>
            </a:r>
            <a:r>
              <a:rPr lang="en-GB" sz="2800" dirty="0" smtClean="0"/>
              <a:t> decides </a:t>
            </a:r>
            <a:r>
              <a:rPr lang="en-GB" sz="2800" dirty="0"/>
              <a:t>it would not be appropriate for a pupil to take the check. 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The </a:t>
            </a:r>
            <a:r>
              <a:rPr lang="en-GB" sz="2800" dirty="0" err="1" smtClean="0"/>
              <a:t>Headteacher’s</a:t>
            </a:r>
            <a:r>
              <a:rPr lang="en-GB" sz="2800" dirty="0" smtClean="0"/>
              <a:t> decision </a:t>
            </a:r>
          </a:p>
          <a:p>
            <a:r>
              <a:rPr lang="en-GB" sz="2800" dirty="0" smtClean="0"/>
              <a:t>regarding </a:t>
            </a:r>
            <a:r>
              <a:rPr lang="en-GB" sz="2800" dirty="0"/>
              <a:t>participation is final. </a:t>
            </a:r>
          </a:p>
        </p:txBody>
      </p:sp>
      <p:pic>
        <p:nvPicPr>
          <p:cNvPr id="2052" name="Picture 4" descr="Image result for times tables ch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2664296" cy="279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1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132856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they </a:t>
            </a:r>
            <a:r>
              <a:rPr lang="en-GB" sz="2400" dirty="0">
                <a:solidFill>
                  <a:srgbClr val="000000"/>
                </a:solidFill>
              </a:rPr>
              <a:t>are absent during the entire 3-week check period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they </a:t>
            </a:r>
            <a:r>
              <a:rPr lang="en-GB" sz="2400" dirty="0">
                <a:solidFill>
                  <a:srgbClr val="000000"/>
                </a:solidFill>
              </a:rPr>
              <a:t>are unable to access the check, even when using access arrangements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they </a:t>
            </a:r>
            <a:r>
              <a:rPr lang="en-GB" sz="2400" dirty="0">
                <a:solidFill>
                  <a:srgbClr val="000000"/>
                </a:solidFill>
              </a:rPr>
              <a:t>are working below expectation for year 2 in multiplication </a:t>
            </a:r>
            <a:r>
              <a:rPr lang="en-GB" sz="2400" dirty="0" smtClean="0">
                <a:solidFill>
                  <a:srgbClr val="000000"/>
                </a:solidFill>
              </a:rPr>
              <a:t>tables </a:t>
            </a:r>
            <a:r>
              <a:rPr lang="en-GB" sz="2400" dirty="0">
                <a:solidFill>
                  <a:srgbClr val="000000"/>
                </a:solidFill>
              </a:rPr>
              <a:t>and </a:t>
            </a:r>
            <a:r>
              <a:rPr lang="en-GB" sz="2400" dirty="0" smtClean="0">
                <a:solidFill>
                  <a:srgbClr val="000000"/>
                </a:solidFill>
              </a:rPr>
              <a:t>are considered </a:t>
            </a:r>
            <a:r>
              <a:rPr lang="en-GB" sz="2400" dirty="0">
                <a:solidFill>
                  <a:srgbClr val="000000"/>
                </a:solidFill>
              </a:rPr>
              <a:t>unable to answer the easiest questions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they </a:t>
            </a:r>
            <a:r>
              <a:rPr lang="en-GB" sz="2400" dirty="0">
                <a:solidFill>
                  <a:srgbClr val="000000"/>
                </a:solidFill>
              </a:rPr>
              <a:t>have just arrived in school during the check window, with EAL, and there </a:t>
            </a:r>
            <a:r>
              <a:rPr lang="en-GB" sz="2400" dirty="0" smtClean="0">
                <a:solidFill>
                  <a:srgbClr val="000000"/>
                </a:solidFill>
              </a:rPr>
              <a:t>is not </a:t>
            </a:r>
            <a:r>
              <a:rPr lang="en-GB" sz="2400" dirty="0">
                <a:solidFill>
                  <a:srgbClr val="000000"/>
                </a:solidFill>
              </a:rPr>
              <a:t>enough time to establish the standard at which they are working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they </a:t>
            </a:r>
            <a:r>
              <a:rPr lang="en-GB" sz="2400" dirty="0">
                <a:solidFill>
                  <a:srgbClr val="000000"/>
                </a:solidFill>
              </a:rPr>
              <a:t>have been incorrectly registered for the check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they </a:t>
            </a:r>
            <a:r>
              <a:rPr lang="en-GB" sz="2400" dirty="0">
                <a:solidFill>
                  <a:srgbClr val="000000"/>
                </a:solidFill>
              </a:rPr>
              <a:t>have left the school before the check </a:t>
            </a:r>
            <a:r>
              <a:rPr lang="en-GB" sz="2400" dirty="0" smtClean="0">
                <a:solidFill>
                  <a:srgbClr val="000000"/>
                </a:solidFill>
              </a:rPr>
              <a:t>period</a:t>
            </a:r>
            <a:endParaRPr lang="en-GB" sz="24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33265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Pupils should not take the check if any of </a:t>
            </a:r>
            <a:r>
              <a:rPr lang="en-GB" sz="3600" dirty="0" smtClean="0"/>
              <a:t>the following </a:t>
            </a:r>
            <a:r>
              <a:rPr lang="en-GB" sz="3600" dirty="0"/>
              <a:t>apply:</a:t>
            </a:r>
          </a:p>
        </p:txBody>
      </p:sp>
    </p:spTree>
    <p:extLst>
      <p:ext uri="{BB962C8B-B14F-4D97-AF65-F5344CB8AC3E}">
        <p14:creationId xmlns:p14="http://schemas.microsoft.com/office/powerpoint/2010/main" val="34793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Schools have a three-week window in the month of June to have their Year 4 children sit the test, but will be free to choose which day within that three-week period they choose to sit it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pPr algn="ctr"/>
            <a:r>
              <a:rPr lang="en-GB" sz="2800" b="1" dirty="0" smtClean="0"/>
              <a:t>Monday </a:t>
            </a:r>
            <a:r>
              <a:rPr lang="en-GB" sz="2800" b="1" dirty="0" smtClean="0"/>
              <a:t>5</a:t>
            </a:r>
            <a:r>
              <a:rPr lang="en-GB" sz="2800" b="1" baseline="30000" dirty="0" smtClean="0"/>
              <a:t>th</a:t>
            </a:r>
            <a:r>
              <a:rPr lang="en-GB" sz="2800" b="1" dirty="0" smtClean="0"/>
              <a:t> </a:t>
            </a:r>
            <a:r>
              <a:rPr lang="en-GB" sz="2800" b="1" dirty="0" smtClean="0"/>
              <a:t>June to Friday </a:t>
            </a:r>
            <a:r>
              <a:rPr lang="en-GB" sz="2800" b="1" dirty="0" smtClean="0"/>
              <a:t>23</a:t>
            </a:r>
            <a:r>
              <a:rPr lang="en-GB" sz="2800" b="1" baseline="30000" dirty="0" smtClean="0"/>
              <a:t>rd</a:t>
            </a:r>
            <a:r>
              <a:rPr lang="en-GB" sz="2800" b="1" dirty="0" smtClean="0"/>
              <a:t> June</a:t>
            </a:r>
            <a:endParaRPr lang="en-GB" sz="2800" b="1" dirty="0" smtClean="0"/>
          </a:p>
          <a:p>
            <a:pPr algn="ctr"/>
            <a:endParaRPr lang="en-GB" sz="2800" b="1" dirty="0"/>
          </a:p>
          <a:p>
            <a:r>
              <a:rPr lang="en-GB" sz="2800" dirty="0" smtClean="0"/>
              <a:t>We will be able to </a:t>
            </a:r>
            <a:r>
              <a:rPr lang="en-GB" sz="2800" i="1" dirty="0" smtClean="0"/>
              <a:t>try it out</a:t>
            </a:r>
            <a:r>
              <a:rPr lang="en-GB" sz="2800" dirty="0" smtClean="0"/>
              <a:t> from </a:t>
            </a:r>
            <a:r>
              <a:rPr lang="en-GB" sz="2800" dirty="0" smtClean="0"/>
              <a:t>Monday 17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 </a:t>
            </a:r>
            <a:r>
              <a:rPr lang="en-GB" sz="2800" dirty="0" smtClean="0"/>
              <a:t>April. 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1187624" y="729570"/>
            <a:ext cx="6937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/>
              <a:t>When will my child take the test?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651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2204864"/>
            <a:ext cx="5760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Muli"/>
              </a:rPr>
              <a:t>The Multiplication Tables Check has been described as </a:t>
            </a:r>
            <a:r>
              <a:rPr lang="en-GB" sz="2800" dirty="0" smtClean="0">
                <a:latin typeface="Muli"/>
              </a:rPr>
              <a:t>“</a:t>
            </a:r>
            <a:r>
              <a:rPr lang="en-GB" sz="2800" i="1" dirty="0" smtClean="0">
                <a:latin typeface="Muli"/>
              </a:rPr>
              <a:t>an online, on-screen digital assessment</a:t>
            </a:r>
            <a:r>
              <a:rPr lang="en-GB" sz="2800" dirty="0" smtClean="0">
                <a:latin typeface="Muli"/>
              </a:rPr>
              <a:t>” </a:t>
            </a:r>
            <a:r>
              <a:rPr lang="en-GB" sz="2800" dirty="0">
                <a:latin typeface="Muli"/>
              </a:rPr>
              <a:t>– meaning the children </a:t>
            </a:r>
            <a:r>
              <a:rPr lang="en-GB" sz="2800" dirty="0" smtClean="0">
                <a:latin typeface="Muli"/>
              </a:rPr>
              <a:t>can </a:t>
            </a:r>
            <a:r>
              <a:rPr lang="en-GB" sz="2800" dirty="0">
                <a:latin typeface="Muli"/>
              </a:rPr>
              <a:t>take the test on a desktop computer, laptop or tablet (such as an iPad) at school. </a:t>
            </a:r>
            <a:endParaRPr lang="en-GB" sz="2800" dirty="0" smtClean="0">
              <a:latin typeface="Muli"/>
            </a:endParaRPr>
          </a:p>
          <a:p>
            <a:r>
              <a:rPr lang="en-GB" sz="2800" b="1" u="sng" dirty="0" smtClean="0">
                <a:latin typeface="Muli"/>
              </a:rPr>
              <a:t>At St. Theresa’s we will be using iPads.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1499517" y="1052736"/>
            <a:ext cx="6705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/>
              <a:t>How will the children be tested?</a:t>
            </a:r>
            <a:endParaRPr lang="en-GB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05466"/>
            <a:ext cx="2571242" cy="191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6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220486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latin typeface="Muli"/>
              </a:rPr>
              <a:t>The times tables test will be timed, with the entire assessment lasting approximately 5 minutes in total. </a:t>
            </a:r>
            <a:endParaRPr lang="en-GB" sz="2800" dirty="0" smtClean="0">
              <a:latin typeface="Muli"/>
            </a:endParaRPr>
          </a:p>
          <a:p>
            <a:r>
              <a:rPr lang="en-GB" sz="2800" dirty="0"/>
              <a:t>The children will be set </a:t>
            </a:r>
            <a:r>
              <a:rPr lang="en-GB" sz="2800" dirty="0" smtClean="0"/>
              <a:t>three </a:t>
            </a:r>
            <a:r>
              <a:rPr lang="en-GB" sz="2800" dirty="0"/>
              <a:t>practice questions to begin </a:t>
            </a:r>
            <a:r>
              <a:rPr lang="en-GB" sz="2800" dirty="0" smtClean="0"/>
              <a:t>with – mostly from the one times table. </a:t>
            </a:r>
            <a:endParaRPr lang="en-GB" sz="2800" dirty="0"/>
          </a:p>
        </p:txBody>
      </p:sp>
      <p:pic>
        <p:nvPicPr>
          <p:cNvPr id="5122" name="Picture 2" descr="Image result for times tables che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803" y="3068960"/>
            <a:ext cx="4042197" cy="227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6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204864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Muli"/>
              </a:rPr>
              <a:t>Following </a:t>
            </a:r>
            <a:r>
              <a:rPr lang="en-GB" sz="2800" dirty="0">
                <a:latin typeface="Muli"/>
              </a:rPr>
              <a:t>the practice questions, the test itself will comprise of 25 questions, all formatted, for example, as 2 x 5 = with the child required to input the </a:t>
            </a:r>
            <a:r>
              <a:rPr lang="en-GB" sz="2800" dirty="0" smtClean="0">
                <a:latin typeface="Muli"/>
              </a:rPr>
              <a:t>product/result.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8" y="4509120"/>
            <a:ext cx="8438044" cy="154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2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2258</TotalTime>
  <Words>1124</Words>
  <Application>Microsoft Office PowerPoint</Application>
  <PresentationFormat>On-screen Show (4:3)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Muli</vt:lpstr>
      <vt:lpstr>Tahoma</vt:lpstr>
      <vt:lpstr>Wingdings</vt:lpstr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Sacred heart</dc:creator>
  <cp:lastModifiedBy>Barbara Costa</cp:lastModifiedBy>
  <cp:revision>85</cp:revision>
  <dcterms:created xsi:type="dcterms:W3CDTF">2006-05-17T20:54:38Z</dcterms:created>
  <dcterms:modified xsi:type="dcterms:W3CDTF">2022-09-12T09:21:54Z</dcterms:modified>
</cp:coreProperties>
</file>