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56" r:id="rId3"/>
    <p:sldId id="273" r:id="rId4"/>
    <p:sldId id="266" r:id="rId5"/>
    <p:sldId id="263" r:id="rId6"/>
    <p:sldId id="259" r:id="rId7"/>
    <p:sldId id="258" r:id="rId8"/>
    <p:sldId id="280" r:id="rId9"/>
    <p:sldId id="270" r:id="rId10"/>
    <p:sldId id="274" r:id="rId11"/>
    <p:sldId id="268" r:id="rId12"/>
    <p:sldId id="275" r:id="rId13"/>
    <p:sldId id="279" r:id="rId14"/>
    <p:sldId id="277" r:id="rId15"/>
    <p:sldId id="278" r:id="rId1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65" autoAdjust="0"/>
  </p:normalViewPr>
  <p:slideViewPr>
    <p:cSldViewPr>
      <p:cViewPr varScale="1">
        <p:scale>
          <a:sx n="81" d="100"/>
          <a:sy n="81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3E52A-EEE4-4B7D-A769-7687F76C80C6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93E3C-0C4A-4EC3-A276-ADFC7AA79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05E0A-9814-4C36-A356-00AEAA9B951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53307-E22F-49BE-9B7E-DDFF04184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2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987-0EC1-4116-94C1-239E9605693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B1F1-1987-4FFA-9395-62DB907DB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3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987-0EC1-4116-94C1-239E9605693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B1F1-1987-4FFA-9395-62DB907DB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07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987-0EC1-4116-94C1-239E9605693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B1F1-1987-4FFA-9395-62DB907DB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76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987-0EC1-4116-94C1-239E9605693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B1F1-1987-4FFA-9395-62DB907DB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0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987-0EC1-4116-94C1-239E9605693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B1F1-1987-4FFA-9395-62DB907DB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26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987-0EC1-4116-94C1-239E9605693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B1F1-1987-4FFA-9395-62DB907DB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19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987-0EC1-4116-94C1-239E9605693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B1F1-1987-4FFA-9395-62DB907DB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8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987-0EC1-4116-94C1-239E9605693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B1F1-1987-4FFA-9395-62DB907DB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10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987-0EC1-4116-94C1-239E9605693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B1F1-1987-4FFA-9395-62DB907DB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3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987-0EC1-4116-94C1-239E9605693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B1F1-1987-4FFA-9395-62DB907DB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6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D987-0EC1-4116-94C1-239E9605693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B1F1-1987-4FFA-9395-62DB907DB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D987-0EC1-4116-94C1-239E9605693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B1F1-1987-4FFA-9395-62DB907DB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6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2018-teacher-assessment-exemplification-ks2-english-writi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803818/STA198214e_2019_ks2_English_GPS_Paper2_spelling.pdf" TargetMode="External"/><Relationship Id="rId2" Type="http://schemas.openxmlformats.org/officeDocument/2006/relationships/hyperlink" Target="https://assets.publishing.service.gov.uk/government/uploads/system/uploads/attachment_data/file/803816/STA198213e_2019_ks2_English_GPS_Paper1_questions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803862/STA198210e_2019_ks2_English_reading_Reading_answer_booklet.pdf" TargetMode="External"/><Relationship Id="rId2" Type="http://schemas.openxmlformats.org/officeDocument/2006/relationships/hyperlink" Target="https://assets.publishing.service.gov.uk/government/uploads/system/uploads/attachment_data/file/803853/STA198211e_2019_ks2_English_reading_Reading_booklet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804057/STA198217e_2019_ks2_mathematics_Paper2_reasoning.pdf" TargetMode="External"/><Relationship Id="rId2" Type="http://schemas.openxmlformats.org/officeDocument/2006/relationships/hyperlink" Target="https://assets.publishing.service.gov.uk/government/uploads/system/uploads/attachment_data/file/804053/STA198216e_2019_ks2_mathematics_Paper1_arithmetic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ssets.publishing.service.gov.uk/government/uploads/system/uploads/attachment_data/file/804059/STA198218e_2019_ks2_mathematics_Paper3_reasoning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v.uk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866" y="548679"/>
            <a:ext cx="7607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Meeting for Year 6 Parents and Carers</a:t>
            </a:r>
          </a:p>
          <a:p>
            <a:pPr algn="ctr"/>
            <a:r>
              <a:rPr lang="en-GB" sz="3600" b="1" dirty="0"/>
              <a:t>Monday 8</a:t>
            </a:r>
            <a:r>
              <a:rPr lang="en-GB" sz="3600" b="1" baseline="30000" dirty="0"/>
              <a:t>th</a:t>
            </a:r>
            <a:r>
              <a:rPr lang="en-GB" sz="3600" b="1" dirty="0"/>
              <a:t> September 2025</a:t>
            </a:r>
          </a:p>
        </p:txBody>
      </p:sp>
      <p:pic>
        <p:nvPicPr>
          <p:cNvPr id="6" name="Picture 5" descr="C:\Users\barbara.costa\Downloads\st-theresas-logo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17298"/>
            <a:ext cx="1505596" cy="156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271912B-EBF7-4461-BDF5-691CDE9D9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067944" cy="30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93EBDCD-7633-402E-8697-72E5723A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28" y="3429000"/>
            <a:ext cx="4067944" cy="30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7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67138"/>
              </p:ext>
            </p:extLst>
          </p:nvPr>
        </p:nvGraphicFramePr>
        <p:xfrm>
          <a:off x="683568" y="891650"/>
          <a:ext cx="7920880" cy="3977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397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530"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No science test.</a:t>
                      </a:r>
                    </a:p>
                    <a:p>
                      <a:pPr algn="l"/>
                      <a:endParaRPr lang="en-GB" sz="2800" dirty="0"/>
                    </a:p>
                    <a:p>
                      <a:pPr algn="l"/>
                      <a:r>
                        <a:rPr lang="en-GB" sz="2800" dirty="0"/>
                        <a:t>The school may be selected</a:t>
                      </a:r>
                      <a:r>
                        <a:rPr lang="en-GB" sz="2800" baseline="0" dirty="0"/>
                        <a:t> to complete a Science ‘sampling’ paper. These tests are for sampling purposes only.</a:t>
                      </a:r>
                      <a:endParaRPr lang="en-GB" sz="2800" dirty="0"/>
                    </a:p>
                    <a:p>
                      <a:pPr algn="l"/>
                      <a:endParaRPr lang="en-GB" sz="2800" dirty="0"/>
                    </a:p>
                    <a:p>
                      <a:pPr algn="l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1477" y="183765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Science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A00057E-003C-4E2E-A552-65B73989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21021"/>
            <a:ext cx="2427734" cy="3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6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2025 key stage 2 test results</a:t>
            </a:r>
          </a:p>
          <a:p>
            <a:pPr algn="ctr"/>
            <a:r>
              <a:rPr lang="en-GB" sz="2000" dirty="0"/>
              <a:t>To achieve the </a:t>
            </a:r>
            <a:r>
              <a:rPr lang="en-GB" sz="2000" u="sng" dirty="0"/>
              <a:t>expected standard </a:t>
            </a:r>
            <a:r>
              <a:rPr lang="en-GB" sz="2000" dirty="0"/>
              <a:t>a child must achieve a scaled score of 100 or above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336090"/>
              </p:ext>
            </p:extLst>
          </p:nvPr>
        </p:nvGraphicFramePr>
        <p:xfrm>
          <a:off x="467544" y="1772816"/>
          <a:ext cx="828092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Working at the expected </a:t>
                      </a:r>
                      <a:r>
                        <a:rPr lang="en-GB" sz="2000" b="1" baseline="0" dirty="0">
                          <a:solidFill>
                            <a:srgbClr val="00B050"/>
                          </a:solidFill>
                        </a:rPr>
                        <a:t>standard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baseline="0" dirty="0">
                          <a:solidFill>
                            <a:srgbClr val="FF0000"/>
                          </a:solidFill>
                        </a:rPr>
                        <a:t>Not working at the expected standard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Scaled score of 100 or more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Scaled score of less than 100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Externally set and marked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Reading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Working at the expected </a:t>
                      </a:r>
                      <a:r>
                        <a:rPr lang="en-GB" sz="2000" b="1" baseline="0" dirty="0">
                          <a:solidFill>
                            <a:srgbClr val="00B050"/>
                          </a:solidFill>
                        </a:rPr>
                        <a:t>standard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baseline="0" dirty="0">
                          <a:solidFill>
                            <a:srgbClr val="FF0000"/>
                          </a:solidFill>
                        </a:rPr>
                        <a:t>Not working at the expected standard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Scaled score of 100 or more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Scaled score of less than 100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Externally set and marked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Spelling, Punctuation and Grammar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Working at the expected </a:t>
                      </a:r>
                      <a:r>
                        <a:rPr lang="en-GB" sz="2000" b="1" baseline="0" dirty="0">
                          <a:solidFill>
                            <a:srgbClr val="00B050"/>
                          </a:solidFill>
                        </a:rPr>
                        <a:t>standard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baseline="0" dirty="0">
                          <a:solidFill>
                            <a:srgbClr val="FF0000"/>
                          </a:solidFill>
                        </a:rPr>
                        <a:t>Not working at the expected standard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Scaled score of 100 or more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Scaled score of less than 100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Externally set and marked</a:t>
                      </a: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70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000" y="332656"/>
            <a:ext cx="8280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2025 key stage 2 </a:t>
            </a:r>
            <a:r>
              <a:rPr lang="en-GB" sz="3200" b="1" u="sng" dirty="0"/>
              <a:t>teacher assessment </a:t>
            </a:r>
          </a:p>
          <a:p>
            <a:pPr algn="ctr"/>
            <a:r>
              <a:rPr lang="en-GB" sz="2400" dirty="0"/>
              <a:t>In addition to your child sitting the tests, the school will also need to submit a judgement as to whether your child has met the expected standard in </a:t>
            </a:r>
            <a:r>
              <a:rPr lang="en-GB" sz="2400" b="1" dirty="0"/>
              <a:t>writing </a:t>
            </a:r>
            <a:r>
              <a:rPr lang="en-GB" sz="2400" dirty="0"/>
              <a:t>and </a:t>
            </a:r>
            <a:r>
              <a:rPr lang="en-GB" sz="2400" b="1" dirty="0"/>
              <a:t>science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4010"/>
              </p:ext>
            </p:extLst>
          </p:nvPr>
        </p:nvGraphicFramePr>
        <p:xfrm>
          <a:off x="491276" y="2348880"/>
          <a:ext cx="792088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Writing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1" u="sng" dirty="0">
                          <a:solidFill>
                            <a:srgbClr val="FF0000"/>
                          </a:solidFill>
                        </a:rPr>
                        <a:t>Working at greater depth (above)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Working at the expected standard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Not working at the expected standard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Science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Working at the expected standard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working at the expected standard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3000" y="4869160"/>
            <a:ext cx="80174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Examples of Y6 pupils who are achieving the expected standard in writing and for pupils who are achieving greater depth in  writing can be found here:</a:t>
            </a:r>
          </a:p>
          <a:p>
            <a:r>
              <a:rPr lang="en-GB" dirty="0">
                <a:hlinkClick r:id="rId2"/>
              </a:rPr>
              <a:t>https://www.gov.uk/government/publications/2018-teacher-assessment-exemplification-ks2-english-writing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91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Practice SATs week in school in March 2025.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Your child’s SPAG, READING and MATHS test results, along with the teacher assessment for WRITING and SCIENCE will be sent home to parents in July 2025.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E2163E5-2EEE-4F35-AC59-B367761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532710" cy="26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8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Expectations of Y6 pupils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Highest standards of 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Being on time and ready for lessons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Leadership of younger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Commitment to their learning (presentation, concentration, effort, resilience)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Commitment to their 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‘Joining in’ with school life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839B3ED-1FE2-4B85-95FC-27D91A6AD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1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06489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How can parents help?</a:t>
            </a:r>
          </a:p>
          <a:p>
            <a:endParaRPr lang="en-GB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Encourage their child’s independence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Let them take responsibility for their work and 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Ensure there is a calm, quiet environment for homework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Ensure that time is organised within the family ‘routine’ for school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Bedtime routine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Healthy lifestyles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Read </a:t>
            </a:r>
            <a:r>
              <a:rPr lang="en-GB" sz="3200" b="1" u="sng" dirty="0"/>
              <a:t>every</a:t>
            </a:r>
            <a:r>
              <a:rPr lang="en-GB" sz="3200" dirty="0"/>
              <a:t> day</a:t>
            </a:r>
          </a:p>
        </p:txBody>
      </p:sp>
    </p:spTree>
    <p:extLst>
      <p:ext uri="{BB962C8B-B14F-4D97-AF65-F5344CB8AC3E}">
        <p14:creationId xmlns:p14="http://schemas.microsoft.com/office/powerpoint/2010/main" val="77659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69250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End of Key Stage 2 National Tests</a:t>
            </a:r>
          </a:p>
          <a:p>
            <a:pPr algn="ctr"/>
            <a:r>
              <a:rPr lang="en-GB" sz="3200" i="1" dirty="0"/>
              <a:t>(Key stage 2 is Y3/Y4/Y5/Y6)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dirty="0"/>
              <a:t>The Year 6 pupils will take the tests in the week beginning</a:t>
            </a:r>
            <a:r>
              <a:rPr lang="en-GB" sz="3200" b="1" dirty="0"/>
              <a:t> </a:t>
            </a:r>
            <a:r>
              <a:rPr lang="en-GB" sz="3200" b="1" u="sng" dirty="0"/>
              <a:t>Monday 11</a:t>
            </a:r>
            <a:r>
              <a:rPr lang="en-GB" sz="3200" b="1" u="sng" baseline="30000" dirty="0"/>
              <a:t>th</a:t>
            </a:r>
            <a:r>
              <a:rPr lang="en-GB" sz="3200" b="1" u="sng" dirty="0"/>
              <a:t> May 2026</a:t>
            </a:r>
          </a:p>
          <a:p>
            <a:pPr algn="ctr"/>
            <a:endParaRPr lang="en-GB" sz="3200" b="1" dirty="0"/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Helvetica Neue LT Std"/>
              </a:rPr>
              <a:t>The tests</a:t>
            </a:r>
            <a:r>
              <a:rPr lang="en-GB" sz="2400" dirty="0">
                <a:solidFill>
                  <a:srgbClr val="000000"/>
                </a:solidFill>
                <a:latin typeface="Helvetica Neue LT Std"/>
              </a:rPr>
              <a:t> assess the pupils against the 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Helvetica Neue LT Std"/>
              </a:rPr>
              <a:t>2014 Key Stage 2 </a:t>
            </a:r>
            <a:r>
              <a:rPr lang="en-GB" sz="2400" dirty="0">
                <a:solidFill>
                  <a:srgbClr val="000000"/>
                </a:solidFill>
                <a:latin typeface="Helvetica Neue LT Std"/>
              </a:rPr>
              <a:t>N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Helvetica Neue LT Std"/>
              </a:rPr>
              <a:t>ational </a:t>
            </a:r>
            <a:r>
              <a:rPr lang="en-GB" sz="2400" dirty="0">
                <a:solidFill>
                  <a:srgbClr val="000000"/>
                </a:solidFill>
                <a:latin typeface="Helvetica Neue LT Std"/>
              </a:rPr>
              <a:t>C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Helvetica Neue LT Std"/>
              </a:rPr>
              <a:t>urriculum. </a:t>
            </a:r>
          </a:p>
          <a:p>
            <a:endParaRPr lang="en-GB" sz="2400" b="0" i="0" u="none" strike="noStrike" baseline="0" dirty="0">
              <a:solidFill>
                <a:srgbClr val="000000"/>
              </a:solidFill>
              <a:latin typeface="Helvetica Neue LT Std"/>
            </a:endParaRP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Helvetica Neue LT Std"/>
              </a:rPr>
              <a:t>A new test and mark scheme </a:t>
            </a:r>
            <a:r>
              <a:rPr lang="en-GB" sz="2400" dirty="0">
                <a:solidFill>
                  <a:srgbClr val="000000"/>
                </a:solidFill>
                <a:latin typeface="Helvetica Neue LT Std"/>
              </a:rPr>
              <a:t>i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Helvetica Neue LT Std"/>
              </a:rPr>
              <a:t>s 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Helvetica Neue LT Std"/>
              </a:rPr>
              <a:t>developed each year. 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Helvetica Neue LT Std"/>
              </a:rPr>
              <a:t>The </a:t>
            </a:r>
            <a:r>
              <a:rPr lang="en-GB" sz="2400" dirty="0">
                <a:solidFill>
                  <a:srgbClr val="000000"/>
                </a:solidFill>
                <a:latin typeface="Helvetica Neue LT Std"/>
              </a:rPr>
              <a:t>K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Helvetica Neue LT Std"/>
              </a:rPr>
              <a:t>ey </a:t>
            </a:r>
            <a:r>
              <a:rPr lang="en-GB" sz="2400" dirty="0">
                <a:solidFill>
                  <a:srgbClr val="000000"/>
                </a:solidFill>
                <a:latin typeface="Helvetica Neue LT Std"/>
              </a:rPr>
              <a:t>S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Helvetica Neue LT Std"/>
              </a:rPr>
              <a:t>tage 2 tests will be marked 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Helvetica Neue LT Std"/>
              </a:rPr>
              <a:t>by external markers. </a:t>
            </a:r>
            <a:endParaRPr lang="en-GB" sz="24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B6A0A4D-E7F4-46EF-91C6-B37C30377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1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404477"/>
              </p:ext>
            </p:extLst>
          </p:nvPr>
        </p:nvGraphicFramePr>
        <p:xfrm>
          <a:off x="899592" y="715700"/>
          <a:ext cx="7776864" cy="553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0931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Monday 11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May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baseline="0" dirty="0">
                          <a:solidFill>
                            <a:schemeClr val="tx1"/>
                          </a:solidFill>
                        </a:rPr>
                        <a:t>SPAG (Spelling, grammar and punctuation)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Grammar,</a:t>
                      </a:r>
                      <a:r>
                        <a:rPr lang="en-GB" sz="2800" b="0" baseline="0" dirty="0">
                          <a:solidFill>
                            <a:schemeClr val="tx1"/>
                          </a:solidFill>
                        </a:rPr>
                        <a:t> spelling and punctuation Paper 1</a:t>
                      </a:r>
                    </a:p>
                    <a:p>
                      <a:endParaRPr lang="en-GB" sz="2800" b="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800" b="0" baseline="0" dirty="0">
                          <a:solidFill>
                            <a:schemeClr val="tx1"/>
                          </a:solidFill>
                        </a:rPr>
                        <a:t>Spelling Paper 2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Tuesday 12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baseline="0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Reading</a:t>
                      </a:r>
                    </a:p>
                    <a:p>
                      <a:endParaRPr lang="en-GB" sz="28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Reading</a:t>
                      </a:r>
                    </a:p>
                    <a:p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0931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Wednesday 13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May</a:t>
                      </a:r>
                    </a:p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Maths Paper 1</a:t>
                      </a:r>
                    </a:p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Maths Paper 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0931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Thursday 14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baseline="0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  <a:p>
                      <a:r>
                        <a:rPr lang="en-GB" sz="2800" b="1" baseline="0" dirty="0">
                          <a:solidFill>
                            <a:schemeClr val="tx1"/>
                          </a:solidFill>
                        </a:rPr>
                        <a:t>Maths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Maths Paper 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136605"/>
            <a:ext cx="4323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Timetable for SATs week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9792" y="6174599"/>
            <a:ext cx="4056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NO TEST FOR WRITING</a:t>
            </a:r>
          </a:p>
        </p:txBody>
      </p:sp>
    </p:spTree>
    <p:extLst>
      <p:ext uri="{BB962C8B-B14F-4D97-AF65-F5344CB8AC3E}">
        <p14:creationId xmlns:p14="http://schemas.microsoft.com/office/powerpoint/2010/main" val="32264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50432"/>
              </p:ext>
            </p:extLst>
          </p:nvPr>
        </p:nvGraphicFramePr>
        <p:xfrm>
          <a:off x="347029" y="891650"/>
          <a:ext cx="840666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6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4685">
                <a:tc>
                  <a:txBody>
                    <a:bodyPr/>
                    <a:lstStyle/>
                    <a:p>
                      <a:pPr algn="l"/>
                      <a:endParaRPr lang="en-GB" sz="2800" dirty="0"/>
                    </a:p>
                    <a:p>
                      <a:pPr algn="l"/>
                      <a:r>
                        <a:rPr lang="en-GB" sz="2800" u="sng" dirty="0"/>
                        <a:t>Monday 11</a:t>
                      </a:r>
                      <a:r>
                        <a:rPr lang="en-GB" sz="2800" u="sng" baseline="30000" dirty="0"/>
                        <a:t>th</a:t>
                      </a:r>
                      <a:r>
                        <a:rPr lang="en-GB" sz="2800" u="sng" dirty="0"/>
                        <a:t> May Paper 1</a:t>
                      </a:r>
                      <a:r>
                        <a:rPr lang="en-GB" sz="2800" dirty="0"/>
                        <a:t>  - questions 45 minutes</a:t>
                      </a:r>
                    </a:p>
                    <a:p>
                      <a:pPr algn="l"/>
                      <a:r>
                        <a:rPr lang="en-GB" sz="2800" dirty="0"/>
                        <a:t>(50 marks)</a:t>
                      </a:r>
                    </a:p>
                    <a:p>
                      <a:pPr algn="l"/>
                      <a:r>
                        <a:rPr lang="en-GB" sz="2800" dirty="0"/>
                        <a:t>For example of paper 1 click </a:t>
                      </a:r>
                      <a:r>
                        <a:rPr lang="en-GB" sz="2800" dirty="0">
                          <a:hlinkClick r:id="rId2"/>
                        </a:rPr>
                        <a:t>here</a:t>
                      </a:r>
                      <a:r>
                        <a:rPr lang="en-GB" sz="2800" dirty="0"/>
                        <a:t>.</a:t>
                      </a:r>
                    </a:p>
                    <a:p>
                      <a:pPr algn="l"/>
                      <a:endParaRPr lang="en-GB" sz="2800" dirty="0"/>
                    </a:p>
                    <a:p>
                      <a:pPr algn="l"/>
                      <a:r>
                        <a:rPr lang="en-GB" sz="2800" u="sng" dirty="0"/>
                        <a:t>Monday 11</a:t>
                      </a:r>
                      <a:r>
                        <a:rPr lang="en-GB" sz="2800" u="sng" baseline="30000" dirty="0"/>
                        <a:t>th</a:t>
                      </a:r>
                      <a:r>
                        <a:rPr lang="en-GB" sz="2800" u="sng" dirty="0"/>
                        <a:t> </a:t>
                      </a:r>
                      <a:r>
                        <a:rPr lang="en-GB" sz="2800" u="sng" baseline="0" dirty="0"/>
                        <a:t>May </a:t>
                      </a:r>
                      <a:r>
                        <a:rPr lang="en-GB" sz="2800" u="sng" dirty="0"/>
                        <a:t>Paper 2</a:t>
                      </a:r>
                      <a:r>
                        <a:rPr lang="en-GB" sz="2800" dirty="0"/>
                        <a:t> -  spelling (not timed)</a:t>
                      </a:r>
                    </a:p>
                    <a:p>
                      <a:pPr algn="l"/>
                      <a:r>
                        <a:rPr lang="en-GB" sz="2800" dirty="0"/>
                        <a:t>(20 marks)</a:t>
                      </a:r>
                    </a:p>
                    <a:p>
                      <a:pPr algn="l"/>
                      <a:r>
                        <a:rPr lang="en-GB" sz="2800" dirty="0"/>
                        <a:t>For example of paper 2 click </a:t>
                      </a:r>
                      <a:r>
                        <a:rPr lang="en-GB" sz="2800" dirty="0">
                          <a:hlinkClick r:id="rId3"/>
                        </a:rPr>
                        <a:t>here</a:t>
                      </a:r>
                      <a:r>
                        <a:rPr lang="en-GB" sz="2800" dirty="0"/>
                        <a:t>.</a:t>
                      </a:r>
                    </a:p>
                    <a:p>
                      <a:pPr algn="l"/>
                      <a:endParaRPr lang="en-GB" sz="2800" dirty="0"/>
                    </a:p>
                    <a:p>
                      <a:pPr algn="l"/>
                      <a:r>
                        <a:rPr lang="en-GB" sz="2800" b="1" dirty="0"/>
                        <a:t>Total marks 70 </a:t>
                      </a:r>
                    </a:p>
                    <a:p>
                      <a:pPr algn="l"/>
                      <a:r>
                        <a:rPr lang="en-GB" sz="2800" b="1" i="1" dirty="0"/>
                        <a:t>In</a:t>
                      </a:r>
                      <a:r>
                        <a:rPr lang="en-GB" sz="2800" b="1" i="1" baseline="0" dirty="0"/>
                        <a:t> May 2024 a child needed </a:t>
                      </a:r>
                      <a:r>
                        <a:rPr lang="en-GB" sz="2800" b="1" i="1" dirty="0"/>
                        <a:t>35 marks</a:t>
                      </a:r>
                      <a:r>
                        <a:rPr lang="en-GB" sz="2800" b="1" i="1" baseline="0" dirty="0"/>
                        <a:t> out of </a:t>
                      </a:r>
                      <a:r>
                        <a:rPr lang="en-GB" sz="2800" b="1" i="1" dirty="0"/>
                        <a:t>70</a:t>
                      </a:r>
                      <a:r>
                        <a:rPr lang="en-GB" sz="2800" b="1" i="1" baseline="0" dirty="0"/>
                        <a:t> to meet the standard.</a:t>
                      </a:r>
                      <a:endParaRPr lang="en-GB" sz="28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7030" y="183765"/>
            <a:ext cx="8406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Spelling, Punctuation and Grammar (SPAG)</a:t>
            </a:r>
          </a:p>
        </p:txBody>
      </p:sp>
    </p:spTree>
    <p:extLst>
      <p:ext uri="{BB962C8B-B14F-4D97-AF65-F5344CB8AC3E}">
        <p14:creationId xmlns:p14="http://schemas.microsoft.com/office/powerpoint/2010/main" val="407176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21545"/>
              </p:ext>
            </p:extLst>
          </p:nvPr>
        </p:nvGraphicFramePr>
        <p:xfrm>
          <a:off x="683568" y="891650"/>
          <a:ext cx="756084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4584">
                <a:tc>
                  <a:txBody>
                    <a:bodyPr/>
                    <a:lstStyle/>
                    <a:p>
                      <a:pPr algn="ctr"/>
                      <a:endParaRPr lang="en-GB" sz="2800" b="1" u="sng" dirty="0"/>
                    </a:p>
                    <a:p>
                      <a:pPr algn="l"/>
                      <a:r>
                        <a:rPr lang="en-GB" sz="2800" b="1" u="sng" dirty="0"/>
                        <a:t>Tuesday 12</a:t>
                      </a:r>
                      <a:r>
                        <a:rPr lang="en-GB" sz="2800" b="1" u="sng" baseline="30000" dirty="0"/>
                        <a:t>th</a:t>
                      </a:r>
                      <a:r>
                        <a:rPr lang="en-GB" sz="2800" b="1" u="sng" dirty="0"/>
                        <a:t> May Single Paper</a:t>
                      </a:r>
                      <a:r>
                        <a:rPr lang="en-GB" sz="2800" b="1" u="sng" baseline="0" dirty="0"/>
                        <a:t>  </a:t>
                      </a:r>
                      <a:r>
                        <a:rPr lang="en-GB" sz="2800" b="0" u="none" baseline="0" dirty="0"/>
                        <a:t>- </a:t>
                      </a:r>
                      <a:r>
                        <a:rPr lang="en-GB" sz="2800" b="1" u="none" baseline="0" dirty="0"/>
                        <a:t>1 hour </a:t>
                      </a:r>
                    </a:p>
                    <a:p>
                      <a:pPr algn="l"/>
                      <a:r>
                        <a:rPr lang="en-GB" sz="2800" b="1" u="none" baseline="0" dirty="0"/>
                        <a:t>Total marks 50</a:t>
                      </a:r>
                    </a:p>
                    <a:p>
                      <a:pPr algn="l"/>
                      <a:endParaRPr lang="en-GB" sz="2800" b="1" u="none" baseline="0" dirty="0"/>
                    </a:p>
                    <a:p>
                      <a:pPr algn="l"/>
                      <a:r>
                        <a:rPr lang="en-GB" sz="2800" b="1" u="none" baseline="0" dirty="0"/>
                        <a:t>For example of the Reading Booklet click </a:t>
                      </a:r>
                      <a:r>
                        <a:rPr lang="en-GB" sz="2800" b="1" u="none" baseline="0" dirty="0">
                          <a:hlinkClick r:id="rId2"/>
                        </a:rPr>
                        <a:t>here</a:t>
                      </a:r>
                      <a:r>
                        <a:rPr lang="en-GB" sz="2800" b="1" u="none" baseline="0" dirty="0"/>
                        <a:t>.</a:t>
                      </a:r>
                    </a:p>
                    <a:p>
                      <a:pPr algn="l"/>
                      <a:endParaRPr lang="en-GB" sz="2800" b="1" u="none" baseline="0" dirty="0"/>
                    </a:p>
                    <a:p>
                      <a:pPr algn="l"/>
                      <a:r>
                        <a:rPr lang="en-GB" sz="2800" b="1" u="none" baseline="0" dirty="0"/>
                        <a:t>For example of the Reading Answer Booklet click </a:t>
                      </a:r>
                      <a:r>
                        <a:rPr lang="en-GB" sz="2800" b="1" u="none" baseline="0" dirty="0">
                          <a:hlinkClick r:id="rId3"/>
                        </a:rPr>
                        <a:t>here</a:t>
                      </a:r>
                      <a:r>
                        <a:rPr lang="en-GB" sz="2800" b="1" u="none" baseline="0" dirty="0"/>
                        <a:t>.</a:t>
                      </a:r>
                    </a:p>
                    <a:p>
                      <a:pPr algn="l"/>
                      <a:endParaRPr lang="en-GB" sz="2800" b="1" u="none" baseline="0" dirty="0"/>
                    </a:p>
                    <a:p>
                      <a:pPr algn="l"/>
                      <a:r>
                        <a:rPr lang="en-GB" sz="2800" b="1" i="1" u="none" baseline="0" dirty="0"/>
                        <a:t>In May 2024 a child needed 27 marks out of 50 to meet the standard.</a:t>
                      </a:r>
                    </a:p>
                    <a:p>
                      <a:pPr algn="l"/>
                      <a:endParaRPr lang="en-GB" sz="2400" b="0" u="none" baseline="0" dirty="0"/>
                    </a:p>
                    <a:p>
                      <a:pPr algn="l"/>
                      <a:endParaRPr lang="en-GB" sz="240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00954" y="183765"/>
            <a:ext cx="1898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72215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49890"/>
              </p:ext>
            </p:extLst>
          </p:nvPr>
        </p:nvGraphicFramePr>
        <p:xfrm>
          <a:off x="395536" y="648769"/>
          <a:ext cx="8280920" cy="5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8352">
                <a:tc>
                  <a:txBody>
                    <a:bodyPr/>
                    <a:lstStyle/>
                    <a:p>
                      <a:pPr algn="l"/>
                      <a:r>
                        <a:rPr lang="en-GB" sz="2600" b="1" u="sng" dirty="0"/>
                        <a:t>Wednesday 13</a:t>
                      </a:r>
                      <a:r>
                        <a:rPr lang="en-GB" sz="2600" b="1" u="sng" baseline="30000" dirty="0"/>
                        <a:t>th</a:t>
                      </a:r>
                      <a:r>
                        <a:rPr lang="en-GB" sz="2600" b="1" u="sng" dirty="0"/>
                        <a:t> May</a:t>
                      </a:r>
                      <a:r>
                        <a:rPr lang="en-GB" sz="2600" b="1" u="sng" baseline="0" dirty="0"/>
                        <a:t> </a:t>
                      </a:r>
                      <a:r>
                        <a:rPr lang="en-GB" sz="2600" b="1" u="sng" dirty="0"/>
                        <a:t>Paper</a:t>
                      </a:r>
                      <a:r>
                        <a:rPr lang="en-GB" sz="2600" b="1" u="sng" baseline="0" dirty="0"/>
                        <a:t> 1 </a:t>
                      </a:r>
                      <a:r>
                        <a:rPr lang="en-GB" sz="2600" b="1" baseline="0" dirty="0"/>
                        <a:t>– Arithmetic  30 minutes</a:t>
                      </a:r>
                    </a:p>
                    <a:p>
                      <a:pPr algn="l"/>
                      <a:r>
                        <a:rPr lang="en-GB" sz="2600" baseline="0" dirty="0"/>
                        <a:t>40 marks </a:t>
                      </a:r>
                    </a:p>
                    <a:p>
                      <a:pPr algn="l"/>
                      <a:endParaRPr lang="en-GB" sz="600" baseline="0" dirty="0"/>
                    </a:p>
                    <a:p>
                      <a:pPr algn="l"/>
                      <a:r>
                        <a:rPr lang="en-GB" sz="2600" baseline="0" dirty="0"/>
                        <a:t>For example of Paper 1 click </a:t>
                      </a:r>
                      <a:r>
                        <a:rPr lang="en-GB" sz="2600" baseline="0" dirty="0">
                          <a:hlinkClick r:id="rId2"/>
                        </a:rPr>
                        <a:t>here</a:t>
                      </a:r>
                      <a:r>
                        <a:rPr lang="en-GB" sz="2600" baseline="0" dirty="0"/>
                        <a:t>.</a:t>
                      </a:r>
                    </a:p>
                    <a:p>
                      <a:pPr algn="l"/>
                      <a:endParaRPr lang="en-GB" sz="1000" baseline="0" dirty="0"/>
                    </a:p>
                    <a:p>
                      <a:pPr algn="l"/>
                      <a:endParaRPr lang="en-GB" sz="2000" b="1" u="sng" baseline="0" dirty="0"/>
                    </a:p>
                    <a:p>
                      <a:pPr algn="l"/>
                      <a:r>
                        <a:rPr lang="en-GB" sz="2600" b="1" u="sng" baseline="0" dirty="0"/>
                        <a:t>Wednesday 13</a:t>
                      </a:r>
                      <a:r>
                        <a:rPr lang="en-GB" sz="2600" b="1" u="sng" baseline="30000" dirty="0"/>
                        <a:t>th</a:t>
                      </a:r>
                      <a:r>
                        <a:rPr lang="en-GB" sz="2600" b="1" u="sng" baseline="0" dirty="0"/>
                        <a:t> May Paper 2 </a:t>
                      </a:r>
                      <a:r>
                        <a:rPr lang="en-GB" sz="2600" b="1" baseline="0" dirty="0"/>
                        <a:t>– Reasoning  40 minutes</a:t>
                      </a:r>
                    </a:p>
                    <a:p>
                      <a:pPr algn="l"/>
                      <a:r>
                        <a:rPr lang="en-GB" sz="2600" baseline="0" dirty="0"/>
                        <a:t>35 marks</a:t>
                      </a:r>
                    </a:p>
                    <a:p>
                      <a:pPr algn="l"/>
                      <a:endParaRPr lang="en-GB" sz="600" baseline="0" dirty="0"/>
                    </a:p>
                    <a:p>
                      <a:pPr algn="l"/>
                      <a:r>
                        <a:rPr lang="en-GB" sz="2600" baseline="0" dirty="0"/>
                        <a:t>For example of Paper 2 click </a:t>
                      </a:r>
                      <a:r>
                        <a:rPr lang="en-GB" sz="2600" baseline="0" dirty="0">
                          <a:hlinkClick r:id="rId3"/>
                        </a:rPr>
                        <a:t>here</a:t>
                      </a:r>
                      <a:r>
                        <a:rPr lang="en-GB" sz="2600" baseline="0" dirty="0"/>
                        <a:t>.</a:t>
                      </a:r>
                    </a:p>
                    <a:p>
                      <a:pPr algn="l"/>
                      <a:endParaRPr lang="en-GB" sz="1000" baseline="0" dirty="0"/>
                    </a:p>
                    <a:p>
                      <a:pPr algn="l"/>
                      <a:endParaRPr lang="en-GB" sz="2000" b="1" u="sng" baseline="0" dirty="0"/>
                    </a:p>
                    <a:p>
                      <a:pPr algn="l"/>
                      <a:r>
                        <a:rPr lang="en-GB" sz="2600" b="1" u="sng" baseline="0" dirty="0"/>
                        <a:t>Thursday 14</a:t>
                      </a:r>
                      <a:r>
                        <a:rPr lang="en-GB" sz="2600" b="1" u="sng" baseline="30000" dirty="0"/>
                        <a:t>th</a:t>
                      </a:r>
                      <a:r>
                        <a:rPr lang="en-GB" sz="2600" b="1" u="sng" baseline="0" dirty="0"/>
                        <a:t> May Paper 3</a:t>
                      </a:r>
                      <a:r>
                        <a:rPr lang="en-GB" sz="2600" b="1" baseline="0" dirty="0"/>
                        <a:t> – Reasoning 40 minutes</a:t>
                      </a:r>
                    </a:p>
                    <a:p>
                      <a:pPr algn="l"/>
                      <a:r>
                        <a:rPr lang="en-GB" sz="2600" baseline="0" dirty="0"/>
                        <a:t>35 marks</a:t>
                      </a:r>
                    </a:p>
                    <a:p>
                      <a:pPr algn="l"/>
                      <a:endParaRPr lang="en-GB" sz="600" baseline="0" dirty="0"/>
                    </a:p>
                    <a:p>
                      <a:pPr algn="l"/>
                      <a:r>
                        <a:rPr lang="en-GB" sz="2600" baseline="0" dirty="0"/>
                        <a:t>For example of Paper 3 click </a:t>
                      </a:r>
                      <a:r>
                        <a:rPr lang="en-GB" sz="2600" baseline="0" dirty="0">
                          <a:hlinkClick r:id="rId4"/>
                        </a:rPr>
                        <a:t>here</a:t>
                      </a:r>
                      <a:r>
                        <a:rPr lang="en-GB" sz="2600" baseline="0" dirty="0"/>
                        <a:t>.</a:t>
                      </a:r>
                    </a:p>
                    <a:p>
                      <a:pPr algn="l"/>
                      <a:endParaRPr lang="en-GB" sz="2000" baseline="0" dirty="0"/>
                    </a:p>
                    <a:p>
                      <a:pPr algn="l"/>
                      <a:endParaRPr lang="en-GB" sz="900" baseline="0" dirty="0"/>
                    </a:p>
                    <a:p>
                      <a:pPr algn="l"/>
                      <a:r>
                        <a:rPr lang="en-GB" sz="2600" b="1" baseline="0" dirty="0"/>
                        <a:t>Total marks 110</a:t>
                      </a:r>
                    </a:p>
                    <a:p>
                      <a:pPr algn="l"/>
                      <a:r>
                        <a:rPr lang="en-GB" sz="2000" b="1" i="1" baseline="0" dirty="0"/>
                        <a:t>In May 2024 a child needed 54 marks out of 110 to meet the standard.</a:t>
                      </a:r>
                      <a:endParaRPr lang="en-GB" sz="20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35896" y="31365"/>
            <a:ext cx="1540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/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72087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81298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Sample test materials can be  found on </a:t>
            </a:r>
            <a:r>
              <a:rPr lang="en-GB" sz="3600" dirty="0">
                <a:hlinkClick r:id="rId2"/>
              </a:rPr>
              <a:t>www.gov.uk</a:t>
            </a:r>
            <a:endParaRPr lang="en-GB" sz="3600" dirty="0"/>
          </a:p>
          <a:p>
            <a:pPr lvl="0"/>
            <a:endParaRPr lang="en-GB" sz="2400" dirty="0">
              <a:solidFill>
                <a:prstClr val="black"/>
              </a:solidFill>
            </a:endParaRPr>
          </a:p>
          <a:p>
            <a:pPr algn="ctr"/>
            <a:endParaRPr lang="en-GB" sz="3600" dirty="0"/>
          </a:p>
        </p:txBody>
      </p:sp>
      <p:sp>
        <p:nvSpPr>
          <p:cNvPr id="3" name="AutoShape 2" descr="https://mail.lgflmail.org/owa/service.svc/s/GetFileAttachment?id=AAMkADAzNWVlNGJhLTI5ODQtNDlhYi1iZTg3LWJlMDk4ZTc2YjE0ZQBGAAAAAAArVCcOAHVoQri5iDdUh7KeBwCWxWqzx7APTJUE3Ewb5mdWACboNQcFAABcKsqIxVjnRJXjRj4DTf%2BAAASOS%2Fz1AAABEgAQAHD6d65%2BQH5MnQisC1GuS2k%3D&amp;X-OWA-CANARY=JhowBTXFgEm5xUWRoG1jhl5yLTnRdtkIxJUOtYf99XbL6DRFq5YxGoQJ0u-QIwD22WqqlTH9prU.">
            <a:extLst>
              <a:ext uri="{FF2B5EF4-FFF2-40B4-BE49-F238E27FC236}">
                <a16:creationId xmlns:a16="http://schemas.microsoft.com/office/drawing/2014/main" id="{224CED8A-0AA1-44BB-B396-0FAFCFE5D3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AD6C0C9-AAA7-468B-AF35-866515E99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88" y="1772816"/>
            <a:ext cx="6588224" cy="49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7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20688"/>
            <a:ext cx="7272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Specific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difficulty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difficulty writing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difficulty concentrating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processing difficulties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a hearing impairment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A visual impairment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English as an additional language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We will speak to you if we feel your child should be considered for access arrangements. Any additional support should be based primarily on normal classroom practice. </a:t>
            </a:r>
            <a:endParaRPr lang="en-GB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7408DBD-CD66-4A67-9074-314DBBE3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352"/>
            <a:ext cx="4572000" cy="34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6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64249"/>
              </p:ext>
            </p:extLst>
          </p:nvPr>
        </p:nvGraphicFramePr>
        <p:xfrm>
          <a:off x="683568" y="891650"/>
          <a:ext cx="7920880" cy="5079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397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53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  <a:p>
                      <a:pPr algn="l"/>
                      <a:r>
                        <a:rPr lang="en-GB" sz="2800" dirty="0"/>
                        <a:t>No writing test.</a:t>
                      </a:r>
                    </a:p>
                    <a:p>
                      <a:pPr algn="l"/>
                      <a:endParaRPr lang="en-GB" sz="2400" dirty="0"/>
                    </a:p>
                    <a:p>
                      <a:pPr algn="l"/>
                      <a:endParaRPr lang="en-GB" sz="2400" dirty="0"/>
                    </a:p>
                    <a:p>
                      <a:pPr algn="l"/>
                      <a:endParaRPr lang="en-GB" sz="2400" dirty="0"/>
                    </a:p>
                    <a:p>
                      <a:pPr algn="l"/>
                      <a:endParaRPr lang="en-GB" sz="2400" dirty="0"/>
                    </a:p>
                    <a:p>
                      <a:pPr algn="l"/>
                      <a:endParaRPr lang="en-GB" sz="2400" dirty="0"/>
                    </a:p>
                    <a:p>
                      <a:pPr algn="l"/>
                      <a:endParaRPr lang="en-GB" sz="2400" dirty="0"/>
                    </a:p>
                    <a:p>
                      <a:pPr algn="l"/>
                      <a:endParaRPr lang="en-GB" sz="2400" dirty="0"/>
                    </a:p>
                    <a:p>
                      <a:pPr algn="l"/>
                      <a:endParaRPr lang="en-GB" sz="2400" dirty="0"/>
                    </a:p>
                    <a:p>
                      <a:pPr algn="l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5388" y="183765"/>
            <a:ext cx="160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Writing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05FAFA4-7E32-44EB-A3D3-8DE3FFB26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0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775</Words>
  <Application>Microsoft Office PowerPoint</Application>
  <PresentationFormat>On-screen Show (4:3)</PresentationFormat>
  <Paragraphs>150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 Neue LT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 Costa</dc:creator>
  <cp:lastModifiedBy>jtroy6.302</cp:lastModifiedBy>
  <cp:revision>75</cp:revision>
  <cp:lastPrinted>2018-09-06T17:11:44Z</cp:lastPrinted>
  <dcterms:created xsi:type="dcterms:W3CDTF">2015-09-07T18:52:47Z</dcterms:created>
  <dcterms:modified xsi:type="dcterms:W3CDTF">2025-09-08T12:54:25Z</dcterms:modified>
</cp:coreProperties>
</file>