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1" r:id="rId2"/>
    <p:sldId id="330" r:id="rId3"/>
    <p:sldId id="294" r:id="rId4"/>
    <p:sldId id="323" r:id="rId5"/>
    <p:sldId id="304" r:id="rId6"/>
    <p:sldId id="326" r:id="rId7"/>
    <p:sldId id="325" r:id="rId8"/>
    <p:sldId id="272" r:id="rId9"/>
    <p:sldId id="322" r:id="rId10"/>
    <p:sldId id="320" r:id="rId11"/>
    <p:sldId id="327" r:id="rId12"/>
    <p:sldId id="328" r:id="rId13"/>
    <p:sldId id="329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D62AC6"/>
    <a:srgbClr val="009999"/>
    <a:srgbClr val="008080"/>
    <a:srgbClr val="33CC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59153" autoAdjust="0"/>
  </p:normalViewPr>
  <p:slideViewPr>
    <p:cSldViewPr snapToGrid="0">
      <p:cViewPr varScale="1">
        <p:scale>
          <a:sx n="39" d="100"/>
          <a:sy n="39" d="100"/>
        </p:scale>
        <p:origin x="167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5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5C5341-88A6-41FA-9E69-3A1D904544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86BEC-3B99-4129-A2A1-098BC76761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C4422-E792-4397-A57B-E4ACE3062BD7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0A343-6528-4DCB-A98B-579426E98A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DC55B-B57A-482F-8A50-9C1ACB71DB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CB85-A944-48D2-B3CD-AD0AD8892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9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DC099-B853-45FC-978E-590DEFDA1CAF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3DB91-E5B0-4A50-8CDE-FFAD979C6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88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151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Racial justice is not just something we reflect on today- it is something we are called to live every day.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701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go from here, remember to:</a:t>
            </a:r>
          </a:p>
          <a:p>
            <a:endParaRPr lang="en-GB" dirty="0"/>
          </a:p>
          <a:p>
            <a:r>
              <a:rPr lang="en-GB" b="1" dirty="0"/>
              <a:t>Treat everyone with respect</a:t>
            </a:r>
            <a:r>
              <a:rPr lang="en-GB" dirty="0"/>
              <a:t> – use kind words, listen to others, and never tease or leave people out.</a:t>
            </a:r>
          </a:p>
          <a:p>
            <a:r>
              <a:rPr lang="en-GB" b="1" dirty="0"/>
              <a:t>Speak up when something is unfair</a:t>
            </a:r>
            <a:r>
              <a:rPr lang="en-GB" dirty="0"/>
              <a:t> – tell a trusted adult and stand by those who need help.</a:t>
            </a:r>
          </a:p>
          <a:p>
            <a:endParaRPr lang="en-GB" dirty="0"/>
          </a:p>
          <a:p>
            <a:r>
              <a:rPr lang="en-GB" b="1" dirty="0"/>
              <a:t>KS1 - Simpler Version:</a:t>
            </a:r>
          </a:p>
          <a:p>
            <a:r>
              <a:rPr lang="en-GB" b="1" dirty="0"/>
              <a:t>- Be kind to everyone.</a:t>
            </a:r>
          </a:p>
          <a:p>
            <a:r>
              <a:rPr lang="en-GB" b="1" dirty="0"/>
              <a:t>- Tell a grown-up if something is not fair.</a:t>
            </a:r>
          </a:p>
          <a:p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845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dirty="0">
                <a:solidFill>
                  <a:schemeClr val="bg1"/>
                </a:solidFill>
              </a:rPr>
              <a:t>We will now close our Celebration of the Word in prayer.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I invite you to make the sign of the cross –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In the name of the Father, the Son and the Holy Spirit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Lord God,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Send us out as witnesses of your love.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Help us to recognise Christ 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in every person and to work for 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justice, peace, and unity in our world.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May our school be a place where everyone is valued and loved.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We ask this through Christ our Lord. 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Amen.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3DB91-E5B0-4A50-8CDE-FFAD979C63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11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604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Let us begin in prayer and turn to God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Quieten your mind and heart and </a:t>
            </a:r>
            <a:r>
              <a:rPr lang="en-GB" b="0" dirty="0"/>
              <a:t>I invite you to make the sign of the cross – </a:t>
            </a:r>
          </a:p>
          <a:p>
            <a:endParaRPr lang="en-GB" b="0" dirty="0"/>
          </a:p>
          <a:p>
            <a:r>
              <a:rPr lang="en-GB" b="0" dirty="0"/>
              <a:t>In the name of the Father, Son and Holy Spirit</a:t>
            </a:r>
          </a:p>
          <a:p>
            <a:br>
              <a:rPr lang="en-GB" b="0" dirty="0"/>
            </a:br>
            <a:r>
              <a:rPr lang="en-GB" b="0" dirty="0"/>
              <a:t>God, you are the Father of us all.</a:t>
            </a:r>
            <a:br>
              <a:rPr lang="en-GB" b="0" dirty="0"/>
            </a:br>
            <a:r>
              <a:rPr lang="en-GB" b="0" dirty="0"/>
              <a:t>Thank you for making every person special and loving us all.</a:t>
            </a:r>
          </a:p>
          <a:p>
            <a:r>
              <a:rPr lang="en-GB" b="0" dirty="0"/>
              <a:t>As we gather today,</a:t>
            </a:r>
            <a:br>
              <a:rPr lang="en-GB" b="0" dirty="0"/>
            </a:br>
            <a:r>
              <a:rPr lang="en-GB" b="0" dirty="0"/>
              <a:t>help us to listen to your word.</a:t>
            </a:r>
            <a:br>
              <a:rPr lang="en-GB" b="0" dirty="0"/>
            </a:br>
            <a:r>
              <a:rPr lang="en-GB" b="0" dirty="0"/>
              <a:t>Help us to see you in one another,</a:t>
            </a:r>
            <a:br>
              <a:rPr lang="en-GB" b="0" dirty="0"/>
            </a:br>
            <a:r>
              <a:rPr lang="en-GB" b="0" dirty="0"/>
              <a:t>and teach us to be loving and kind,</a:t>
            </a:r>
            <a:br>
              <a:rPr lang="en-GB" b="0" dirty="0"/>
            </a:br>
            <a:r>
              <a:rPr lang="en-GB" b="0" dirty="0"/>
              <a:t>not just in what we say, but in what we do.</a:t>
            </a:r>
          </a:p>
          <a:p>
            <a:r>
              <a:rPr lang="en-GB" b="0" dirty="0"/>
              <a:t>We ask this through Jesus our Lord.</a:t>
            </a:r>
            <a:br>
              <a:rPr lang="en-GB" b="0" dirty="0"/>
            </a:br>
            <a:r>
              <a:rPr lang="en-GB" b="0" dirty="0"/>
              <a:t>Amen.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3DB91-E5B0-4A50-8CDE-FFAD979C63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640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Bishops have declared that the theme for Racial Justice Sunday 2026 is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“Whoever loves God must also love his brother and sister”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The words ‘brother and sister’ do not refer to our siblings but to the Catholic belief that we are all children of God so everyone is part of God’s family.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702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reading from the First Letter of John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dirty="0"/>
              <a:t>Whoever claims to love God yet hates a brother or sister is a liar. For whoever does not love their brother and sister, whom they have seen, cannot love God, whom they have not seen.</a:t>
            </a:r>
            <a:br>
              <a:rPr lang="en-GB" sz="1200" dirty="0"/>
            </a:br>
            <a:r>
              <a:rPr lang="en-GB" sz="1200" dirty="0"/>
              <a:t>And he has given us this command: Anyone who loves God must also love their brother and sister.</a:t>
            </a:r>
          </a:p>
          <a:p>
            <a:endParaRPr lang="en-GB" sz="1400" dirty="0"/>
          </a:p>
          <a:p>
            <a:r>
              <a:rPr lang="en-GB" sz="1400" b="0" dirty="0"/>
              <a:t>The Word of the Lord - </a:t>
            </a:r>
            <a:r>
              <a:rPr lang="en-GB" sz="1400" b="0" dirty="0">
                <a:solidFill>
                  <a:srgbClr val="FFC000"/>
                </a:solidFill>
              </a:rPr>
              <a:t>Thanks be to God.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29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scripture John speaks very clearly.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Loving God and loving others cannot be separated.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truly love God, that love must be visible in how we treat each other –  especially those who may be different from us in culture, language, appearance, or background as everyone is a child of God.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Prejudice and racism have no place in the life of a Christian or in a Catholic school.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Racial justice calls us to recognise the dignity of every person and to challenge attitudes or behaviours that harm others.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Church and schools are beautifully diverse.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from every nation, culture, and background belong to the one family of God.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152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us silently reflect on how we live out this truth in our school and wider community by considering our answers to these three questions.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(Invite pupils to pause for a 2 minute silence, and reflect and consider these questions)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C000"/>
                </a:solidFill>
              </a:rPr>
              <a:t>How do I treat people who are different </a:t>
            </a:r>
          </a:p>
          <a:p>
            <a:r>
              <a:rPr lang="en-GB" sz="1200" dirty="0">
                <a:solidFill>
                  <a:srgbClr val="FFC000"/>
                </a:solidFill>
              </a:rPr>
              <a:t>     from me?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C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C000"/>
                </a:solidFill>
              </a:rPr>
              <a:t>What might God be asking me to change?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044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Bow your head and close your eyes as we bring our thoughts and prayers before God, trusting in his love and mercy.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 the Church, that she may always be a place of welcome, dignity, and justice for people of every race and culture.</a:t>
            </a:r>
          </a:p>
          <a:p>
            <a:r>
              <a:rPr lang="en-GB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Lord hear us…</a:t>
            </a:r>
          </a:p>
          <a:p>
            <a:r>
              <a:rPr lang="en-GB" sz="1200" b="1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Lord graciously hear us</a:t>
            </a:r>
          </a:p>
          <a:p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 our world, where racism and division still exist, that hearts may be changed and justice may flourish.</a:t>
            </a:r>
          </a:p>
          <a:p>
            <a:r>
              <a:rPr lang="en-GB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Lord hear us…</a:t>
            </a:r>
          </a:p>
          <a:p>
            <a:r>
              <a:rPr lang="en-GB" sz="1200" b="1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Lord graciously hear us</a:t>
            </a:r>
            <a:endParaRPr lang="en-GB" sz="16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40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bg1"/>
                </a:solidFill>
              </a:rPr>
              <a:t>For our community, that we may challenge prejudice and learn to listen, respect, and support one another.</a:t>
            </a:r>
          </a:p>
          <a:p>
            <a:r>
              <a:rPr lang="en-GB" sz="1200" dirty="0">
                <a:solidFill>
                  <a:schemeClr val="bg1"/>
                </a:solidFill>
              </a:rPr>
              <a:t>Lord hear us…</a:t>
            </a:r>
          </a:p>
          <a:p>
            <a:r>
              <a:rPr lang="en-GB" sz="1200" b="1" dirty="0">
                <a:solidFill>
                  <a:srgbClr val="FFC000"/>
                </a:solidFill>
              </a:rPr>
              <a:t>Lord graciously hear us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For our school, that we may be a place where racism is challenged, diversity is celebrated, and every person is welcomed as a child of God.</a:t>
            </a:r>
          </a:p>
          <a:p>
            <a:r>
              <a:rPr lang="en-GB" sz="1200" dirty="0">
                <a:solidFill>
                  <a:schemeClr val="bg1"/>
                </a:solidFill>
              </a:rPr>
              <a:t>Lord hear us…</a:t>
            </a:r>
          </a:p>
          <a:p>
            <a:r>
              <a:rPr lang="en-GB" sz="1200" b="1" dirty="0">
                <a:solidFill>
                  <a:srgbClr val="FFC000"/>
                </a:solidFill>
              </a:rPr>
              <a:t>Lord graciously hear us</a:t>
            </a:r>
            <a:endParaRPr lang="en-GB" sz="1600" b="1" dirty="0">
              <a:solidFill>
                <a:schemeClr val="bg1"/>
              </a:solidFill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Loving God, we place these prayers before you, confident that you hear us.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Christ our Lord. Amen.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3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68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37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22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4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76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74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87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01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55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3D37-BAC7-4F7A-BCCF-3810D86190B2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1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E_i-GxtbD5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610" y="5650784"/>
            <a:ext cx="1141197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Racial Justice Sunday</a:t>
            </a:r>
          </a:p>
          <a:p>
            <a:pPr algn="ctr"/>
            <a:r>
              <a:rPr lang="en-GB" sz="4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Sunday 1st February 2026 </a:t>
            </a:r>
          </a:p>
          <a:p>
            <a:pPr algn="ctr"/>
            <a:endParaRPr lang="en-GB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AutoShape 2" descr="Resources – Diocese of Westminster Education Service">
            <a:extLst>
              <a:ext uri="{FF2B5EF4-FFF2-40B4-BE49-F238E27FC236}">
                <a16:creationId xmlns:a16="http://schemas.microsoft.com/office/drawing/2014/main" id="{5F7A6248-729F-42E4-94DF-63D7241F68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968F0-83D0-4F36-A572-33177DF7B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61" y="4045991"/>
            <a:ext cx="1323439" cy="1323439"/>
          </a:xfrm>
          <a:prstGeom prst="rect">
            <a:avLst/>
          </a:prstGeom>
        </p:spPr>
      </p:pic>
      <p:pic>
        <p:nvPicPr>
          <p:cNvPr id="1028" name="Picture 4" descr="Diversity Group Of Kids Put Hands Together">
            <a:extLst>
              <a:ext uri="{FF2B5EF4-FFF2-40B4-BE49-F238E27FC236}">
                <a16:creationId xmlns:a16="http://schemas.microsoft.com/office/drawing/2014/main" id="{18B9FCCA-7973-4AA1-ACE5-4A3810199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" r="15374"/>
          <a:stretch/>
        </p:blipFill>
        <p:spPr bwMode="auto">
          <a:xfrm>
            <a:off x="2448791" y="0"/>
            <a:ext cx="7294418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24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C6A0F2-4C90-4594-87AB-5872E57D23DC}"/>
              </a:ext>
            </a:extLst>
          </p:cNvPr>
          <p:cNvSpPr/>
          <p:nvPr/>
        </p:nvSpPr>
        <p:spPr>
          <a:xfrm>
            <a:off x="4459173" y="5619435"/>
            <a:ext cx="34948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rgbClr val="FF0000"/>
                </a:solidFill>
              </a:rPr>
              <a:t>Mission</a:t>
            </a:r>
            <a:endParaRPr lang="en-GB" sz="8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643877-4E49-491B-A0F5-629BA5751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22721D-21AD-4D51-9DC2-CA1F65005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209" y="-16414"/>
            <a:ext cx="7267671" cy="55840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886697-7C6A-4427-B596-6326FC47D72F}"/>
              </a:ext>
            </a:extLst>
          </p:cNvPr>
          <p:cNvSpPr txBox="1"/>
          <p:nvPr/>
        </p:nvSpPr>
        <p:spPr>
          <a:xfrm>
            <a:off x="445770" y="1424939"/>
            <a:ext cx="610362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Racial justice is not just </a:t>
            </a:r>
          </a:p>
          <a:p>
            <a:r>
              <a:rPr lang="en-GB" sz="2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something we reflect </a:t>
            </a:r>
          </a:p>
          <a:p>
            <a:r>
              <a:rPr lang="en-GB" sz="2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on today- it is something </a:t>
            </a:r>
          </a:p>
          <a:p>
            <a:r>
              <a:rPr lang="en-GB" sz="2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we are called to live </a:t>
            </a:r>
          </a:p>
          <a:p>
            <a:r>
              <a:rPr lang="en-GB" sz="2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every day. 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28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C6A0F2-4C90-4594-87AB-5872E57D23DC}"/>
              </a:ext>
            </a:extLst>
          </p:cNvPr>
          <p:cNvSpPr/>
          <p:nvPr/>
        </p:nvSpPr>
        <p:spPr>
          <a:xfrm>
            <a:off x="4459173" y="5619435"/>
            <a:ext cx="34948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rgbClr val="FF0000"/>
                </a:solidFill>
              </a:rPr>
              <a:t>Mission</a:t>
            </a:r>
            <a:endParaRPr lang="en-GB" sz="8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643877-4E49-491B-A0F5-629BA5751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DA550B-39F3-4843-8631-3E20661F24F7}"/>
              </a:ext>
            </a:extLst>
          </p:cNvPr>
          <p:cNvSpPr/>
          <p:nvPr/>
        </p:nvSpPr>
        <p:spPr>
          <a:xfrm>
            <a:off x="344337" y="149153"/>
            <a:ext cx="63954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As we go from here, remember to:</a:t>
            </a:r>
          </a:p>
          <a:p>
            <a:r>
              <a:rPr lang="en-GB" sz="3200" b="1" dirty="0">
                <a:solidFill>
                  <a:srgbClr val="FFC000"/>
                </a:solidFill>
              </a:rPr>
              <a:t>Treat everyone with respect – </a:t>
            </a:r>
            <a:r>
              <a:rPr lang="en-GB" sz="3200" dirty="0">
                <a:solidFill>
                  <a:schemeClr val="bg1"/>
                </a:solidFill>
              </a:rPr>
              <a:t>use kind words, listen to others, and never tease or leave people out.</a:t>
            </a:r>
          </a:p>
          <a:p>
            <a:pPr algn="just"/>
            <a:endParaRPr lang="en-GB" sz="3200" dirty="0">
              <a:solidFill>
                <a:srgbClr val="FFC000"/>
              </a:solidFill>
            </a:endParaRPr>
          </a:p>
          <a:p>
            <a:pPr algn="just"/>
            <a:r>
              <a:rPr lang="en-GB" sz="3200" b="1" dirty="0">
                <a:solidFill>
                  <a:srgbClr val="FFC000"/>
                </a:solidFill>
              </a:rPr>
              <a:t>Speak up when something is unfair – </a:t>
            </a:r>
            <a:r>
              <a:rPr lang="en-GB" sz="3200" dirty="0">
                <a:solidFill>
                  <a:schemeClr val="bg1"/>
                </a:solidFill>
              </a:rPr>
              <a:t>tell a trusted adult and stand by those who need help</a:t>
            </a:r>
            <a:r>
              <a:rPr lang="en-GB" sz="3600" dirty="0">
                <a:solidFill>
                  <a:schemeClr val="bg1"/>
                </a:solidFill>
              </a:rPr>
              <a:t>.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EBD8C0-6003-4C97-8994-D482C483C4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31" t="26137" r="39095"/>
          <a:stretch/>
        </p:blipFill>
        <p:spPr>
          <a:xfrm>
            <a:off x="7729697" y="758989"/>
            <a:ext cx="3653007" cy="41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5211" y="5619435"/>
            <a:ext cx="9181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Sending Forth</a:t>
            </a:r>
            <a:endParaRPr lang="en-GB" sz="8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808CB-34F9-4B84-B00B-4EFD4150A6F3}"/>
              </a:ext>
            </a:extLst>
          </p:cNvPr>
          <p:cNvSpPr txBox="1"/>
          <p:nvPr/>
        </p:nvSpPr>
        <p:spPr>
          <a:xfrm>
            <a:off x="1323439" y="101956"/>
            <a:ext cx="600951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We will now close our Celebration of the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Word in prayer.</a:t>
            </a: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r>
              <a:rPr lang="en-GB" dirty="0">
                <a:solidFill>
                  <a:schemeClr val="bg1"/>
                </a:solidFill>
              </a:rPr>
              <a:t>I invite you to make the sign of the cross –</a:t>
            </a: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r>
              <a:rPr lang="en-GB" dirty="0">
                <a:solidFill>
                  <a:schemeClr val="bg1"/>
                </a:solidFill>
              </a:rPr>
              <a:t>In the name of the Father, the Son and the Holy Spirit</a:t>
            </a:r>
          </a:p>
          <a:p>
            <a:pPr algn="ctr"/>
            <a:endParaRPr lang="en-GB" sz="1600" dirty="0">
              <a:solidFill>
                <a:schemeClr val="bg1"/>
              </a:solidFill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Lord God,</a:t>
            </a:r>
          </a:p>
          <a:p>
            <a:pPr algn="ctr"/>
            <a:endParaRPr lang="en-GB" sz="1600" dirty="0">
              <a:solidFill>
                <a:schemeClr val="bg1"/>
              </a:solidFill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Send us out as witnesses of your love.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Help us to recognise Christ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in every person and to work for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justice, peace, and unity in our world.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May our school be a place where everyone is valued and loved.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We ask this through Christ our Lord. 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Amen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E63277-7A9E-4A35-ADCD-EDA0D1F80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1"/>
            <a:ext cx="4762500" cy="5584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F33019-6725-4BDB-91B0-5C1D683F9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04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22E3-732E-4361-B3CE-B8D29E6AE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E2ED-3B3B-4352-87FE-DD74E9031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Let us now end our Celebration of the Word with a song.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Shine Jesus Shine</a:t>
            </a:r>
          </a:p>
          <a:p>
            <a:endParaRPr lang="en-GB" dirty="0"/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err="1">
                <a:hlinkClick r:id="rId2"/>
              </a:rPr>
              <a:t>www.youtube.com</a:t>
            </a:r>
            <a:r>
              <a:rPr lang="en-GB" dirty="0">
                <a:hlinkClick r:id="rId2"/>
              </a:rPr>
              <a:t>/</a:t>
            </a:r>
            <a:r>
              <a:rPr lang="en-GB" dirty="0" err="1">
                <a:hlinkClick r:id="rId2"/>
              </a:rPr>
              <a:t>watch?v</a:t>
            </a:r>
            <a:r>
              <a:rPr lang="en-GB" dirty="0">
                <a:hlinkClick r:id="rId2"/>
              </a:rPr>
              <a:t>=</a:t>
            </a:r>
            <a:r>
              <a:rPr lang="en-GB" dirty="0" err="1">
                <a:hlinkClick r:id="rId2"/>
              </a:rPr>
              <a:t>E_i-GxtbD54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69507-3C16-4EB2-A2EF-758C88B1F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499" y="2786711"/>
            <a:ext cx="4126255" cy="24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4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610" y="5650784"/>
            <a:ext cx="114119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 gather to mark </a:t>
            </a:r>
            <a:r>
              <a:rPr lang="en-GB" sz="3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Racial Justice Sunday which takes places in our parish churches on Sunday 1st February. </a:t>
            </a:r>
          </a:p>
          <a:p>
            <a:pPr algn="ctr"/>
            <a:endParaRPr lang="en-GB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AutoShape 2" descr="Resources – Diocese of Westminster Education Service">
            <a:extLst>
              <a:ext uri="{FF2B5EF4-FFF2-40B4-BE49-F238E27FC236}">
                <a16:creationId xmlns:a16="http://schemas.microsoft.com/office/drawing/2014/main" id="{5F7A6248-729F-42E4-94DF-63D7241F68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968F0-83D0-4F36-A572-33177DF7B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61" y="4045991"/>
            <a:ext cx="1323439" cy="1323439"/>
          </a:xfrm>
          <a:prstGeom prst="rect">
            <a:avLst/>
          </a:prstGeom>
        </p:spPr>
      </p:pic>
      <p:pic>
        <p:nvPicPr>
          <p:cNvPr id="1028" name="Picture 4" descr="Diversity Group Of Kids Put Hands Together">
            <a:extLst>
              <a:ext uri="{FF2B5EF4-FFF2-40B4-BE49-F238E27FC236}">
                <a16:creationId xmlns:a16="http://schemas.microsoft.com/office/drawing/2014/main" id="{18B9FCCA-7973-4AA1-ACE5-4A3810199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" r="15374"/>
          <a:stretch/>
        </p:blipFill>
        <p:spPr bwMode="auto">
          <a:xfrm>
            <a:off x="2448791" y="0"/>
            <a:ext cx="7294418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69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5211" y="5619435"/>
            <a:ext cx="9181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lang="en-GB" sz="8000" dirty="0">
                <a:solidFill>
                  <a:srgbClr val="FF0000"/>
                </a:solidFill>
                <a:latin typeface="+mj-lt"/>
              </a:rPr>
              <a:t>Gather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808CB-34F9-4B84-B00B-4EFD4150A6F3}"/>
              </a:ext>
            </a:extLst>
          </p:cNvPr>
          <p:cNvSpPr txBox="1"/>
          <p:nvPr/>
        </p:nvSpPr>
        <p:spPr>
          <a:xfrm>
            <a:off x="136454" y="376392"/>
            <a:ext cx="715659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We Gather today. Let us put our hands together.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God, you are the Father of us all.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Thank you for making every person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special and loving us all.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As we gather today, help us to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listen to your word.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Help us to see you in one another,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and teach us to be loving and kind,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not just in what we say,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but in what we do.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We ask this through Jesus our Lord.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Amen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E63277-7A9E-4A35-ADCD-EDA0D1F80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1"/>
            <a:ext cx="4762500" cy="5584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F33019-6725-4BDB-91B0-5C1D683F9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81964" y="5625572"/>
            <a:ext cx="12322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  <a:latin typeface="+mj-lt"/>
              </a:rPr>
              <a:t>Racial Justice Sunday Theme</a:t>
            </a:r>
          </a:p>
        </p:txBody>
      </p:sp>
      <p:sp>
        <p:nvSpPr>
          <p:cNvPr id="2" name="AutoShape 2" descr="Resources – Diocese of Westminster Education Service">
            <a:extLst>
              <a:ext uri="{FF2B5EF4-FFF2-40B4-BE49-F238E27FC236}">
                <a16:creationId xmlns:a16="http://schemas.microsoft.com/office/drawing/2014/main" id="{5F7A6248-729F-42E4-94DF-63D7241F68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968F0-83D0-4F36-A572-33177DF7B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8EE503-7989-4B75-A71D-D048F9CC1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614" y="407337"/>
            <a:ext cx="3142965" cy="47144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30BE25-2AFB-4730-9F93-06DA4613A089}"/>
              </a:ext>
            </a:extLst>
          </p:cNvPr>
          <p:cNvSpPr txBox="1"/>
          <p:nvPr/>
        </p:nvSpPr>
        <p:spPr>
          <a:xfrm>
            <a:off x="926487" y="588465"/>
            <a:ext cx="64465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Bishops have declared that the theme for Racial Justice Sunday 2026 is –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“ Whoever loves God must also love his brother and sister”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</a:rPr>
              <a:t>The words ‘brother and sister’ do not refer to our siblings but to the Catholic belief that we are all children of God so everyone is part of God’s family.</a:t>
            </a:r>
          </a:p>
        </p:txBody>
      </p:sp>
    </p:spTree>
    <p:extLst>
      <p:ext uri="{BB962C8B-B14F-4D97-AF65-F5344CB8AC3E}">
        <p14:creationId xmlns:p14="http://schemas.microsoft.com/office/powerpoint/2010/main" val="48198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  <a:latin typeface="+mj-lt"/>
              </a:rPr>
              <a:t>Listen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4015" y="262728"/>
            <a:ext cx="837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AB77CC-DF63-4771-9EAB-0985771F4453}"/>
              </a:ext>
            </a:extLst>
          </p:cNvPr>
          <p:cNvSpPr/>
          <p:nvPr/>
        </p:nvSpPr>
        <p:spPr>
          <a:xfrm>
            <a:off x="206415" y="299410"/>
            <a:ext cx="11779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3B57F0-15B4-4942-9771-F5FBE7E55FCA}"/>
              </a:ext>
            </a:extLst>
          </p:cNvPr>
          <p:cNvSpPr/>
          <p:nvPr/>
        </p:nvSpPr>
        <p:spPr>
          <a:xfrm>
            <a:off x="4894002" y="333397"/>
            <a:ext cx="6887707" cy="56938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words are taken from the Bible so let’s hear what it says -</a:t>
            </a:r>
          </a:p>
          <a:p>
            <a:r>
              <a:rPr lang="en-GB" sz="2800" b="1" dirty="0"/>
              <a:t>A reading from the First Letter of John</a:t>
            </a:r>
            <a:r>
              <a:rPr lang="en-GB" sz="2800" dirty="0"/>
              <a:t> </a:t>
            </a:r>
          </a:p>
          <a:p>
            <a:endParaRPr lang="en-GB" sz="2800" dirty="0"/>
          </a:p>
          <a:p>
            <a:pPr algn="just"/>
            <a:r>
              <a:rPr lang="en-GB" sz="2800" dirty="0"/>
              <a:t>‘Whoever claims to love God yet hates a brother or sister is a liar.</a:t>
            </a:r>
            <a:br>
              <a:rPr lang="en-GB" sz="2800" dirty="0"/>
            </a:br>
            <a:r>
              <a:rPr lang="en-GB" sz="2800" dirty="0"/>
              <a:t>For whoever does not love their brother and sister, whom they have seen, cannot love God, whom they have not seen. And he has given us this command: Anyone who loves God must also love their brother and sister.’</a:t>
            </a:r>
          </a:p>
          <a:p>
            <a:endParaRPr lang="en-GB" sz="2800" dirty="0"/>
          </a:p>
          <a:p>
            <a:r>
              <a:rPr lang="en-GB" sz="2800" b="1" dirty="0"/>
              <a:t>The Word of the Lord - </a:t>
            </a:r>
            <a:r>
              <a:rPr lang="en-GB" sz="2800" b="1" dirty="0">
                <a:solidFill>
                  <a:srgbClr val="FFC000"/>
                </a:solidFill>
              </a:rPr>
              <a:t>Thanks be to God.</a:t>
            </a:r>
            <a:endParaRPr lang="en-GB" sz="2800" dirty="0">
              <a:solidFill>
                <a:srgbClr val="FFC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B6A2E2-47D5-4C1D-B757-F0C715E4A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3" y="5584874"/>
            <a:ext cx="1323439" cy="1323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7E9782-8D50-450D-B421-104317298C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03" t="1067" r="18409" b="12621"/>
          <a:stretch/>
        </p:blipFill>
        <p:spPr>
          <a:xfrm>
            <a:off x="614167" y="847503"/>
            <a:ext cx="3872083" cy="404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0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  <a:latin typeface="+mj-lt"/>
              </a:rPr>
              <a:t>Listen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4015" y="262728"/>
            <a:ext cx="837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AB77CC-DF63-4771-9EAB-0985771F4453}"/>
              </a:ext>
            </a:extLst>
          </p:cNvPr>
          <p:cNvSpPr/>
          <p:nvPr/>
        </p:nvSpPr>
        <p:spPr>
          <a:xfrm>
            <a:off x="206415" y="299410"/>
            <a:ext cx="11779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B6A2E2-47D5-4C1D-B757-F0C715E4A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  <p:pic>
        <p:nvPicPr>
          <p:cNvPr id="5122" name="Picture 2" descr="masterwordsmith-unplugged: DON'T KILL THAT MOCKINGBIRD!">
            <a:extLst>
              <a:ext uri="{FF2B5EF4-FFF2-40B4-BE49-F238E27FC236}">
                <a16:creationId xmlns:a16="http://schemas.microsoft.com/office/drawing/2014/main" id="{D71F2495-E407-47CE-B1A6-FB2E1C307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48" y="449425"/>
            <a:ext cx="4622744" cy="462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17F9B1-6CDF-4782-8AB6-F8964F676137}"/>
              </a:ext>
            </a:extLst>
          </p:cNvPr>
          <p:cNvSpPr txBox="1"/>
          <p:nvPr/>
        </p:nvSpPr>
        <p:spPr>
          <a:xfrm>
            <a:off x="206415" y="524480"/>
            <a:ext cx="106727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 this scripture John speaks very clearly.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Loving God and loving others cannot be separated.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If we truly love God, that love must be visible 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how we treat each other –  especially those who may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be different from us in culture, language, appearance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or background as everyone is a child of God. </a:t>
            </a:r>
          </a:p>
          <a:p>
            <a:r>
              <a:rPr lang="en-GB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Prejudice and racism have no place in the life of a Christian </a:t>
            </a:r>
          </a:p>
          <a:p>
            <a:r>
              <a:rPr lang="en-GB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or in a Catholic school. </a:t>
            </a:r>
          </a:p>
          <a:p>
            <a:r>
              <a:rPr lang="en-GB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Racial justice calls us to recognise the dignity of every </a:t>
            </a:r>
          </a:p>
          <a:p>
            <a:r>
              <a:rPr lang="en-GB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person and to challenge attitudes or behaviours that harm others.</a:t>
            </a:r>
          </a:p>
          <a:p>
            <a:r>
              <a:rPr lang="en-GB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Our Church and schools are beautifully diverse. </a:t>
            </a:r>
          </a:p>
          <a:p>
            <a:endParaRPr lang="en-GB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People from every nation, culture, and background</a:t>
            </a:r>
          </a:p>
          <a:p>
            <a:r>
              <a:rPr lang="en-GB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belong to the one family of God.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893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  <a:latin typeface="+mj-lt"/>
              </a:rPr>
              <a:t>Respond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AB77CC-DF63-4771-9EAB-0985771F4453}"/>
              </a:ext>
            </a:extLst>
          </p:cNvPr>
          <p:cNvSpPr/>
          <p:nvPr/>
        </p:nvSpPr>
        <p:spPr>
          <a:xfrm>
            <a:off x="206415" y="299410"/>
            <a:ext cx="11779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7810C9-B1D0-42CF-A988-0844E36EF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10420C-DC9F-4C21-A6CF-6DF88A4A5FB8}"/>
              </a:ext>
            </a:extLst>
          </p:cNvPr>
          <p:cNvSpPr/>
          <p:nvPr/>
        </p:nvSpPr>
        <p:spPr>
          <a:xfrm>
            <a:off x="206415" y="205066"/>
            <a:ext cx="65107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Let us silently reflect on how we live out this truth in our school and wider community by considering our answers to these three questions.</a:t>
            </a:r>
          </a:p>
          <a:p>
            <a:endParaRPr lang="en-GB" sz="2400" b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(Invite pupils to pause for a 2 minute silence, and reflect and consider these questions)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* How do I treat people who are different </a:t>
            </a:r>
          </a:p>
          <a:p>
            <a:r>
              <a:rPr lang="en-GB" sz="2400" dirty="0">
                <a:solidFill>
                  <a:schemeClr val="bg1"/>
                </a:solidFill>
              </a:rPr>
              <a:t>    from me?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* What might God be asking me to change?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05E91-F70D-46D9-962E-33B3AC65D1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0" t="6167" r="30598"/>
          <a:stretch/>
        </p:blipFill>
        <p:spPr>
          <a:xfrm>
            <a:off x="7083328" y="624889"/>
            <a:ext cx="4446952" cy="442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1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38025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1389" y="77946"/>
            <a:ext cx="69387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Bow your head and close your eyes as we bring our thoughts and prayers before God, trusting in his love and mercy.</a:t>
            </a:r>
          </a:p>
          <a:p>
            <a:r>
              <a:rPr lang="en-GB" sz="2400" dirty="0">
                <a:solidFill>
                  <a:srgbClr val="FF0000"/>
                </a:solidFill>
                <a:latin typeface="+mj-lt"/>
              </a:rPr>
              <a:t>For the Church, that she may always be a place of welcome, dignity, and justice for people of every race and culture.</a:t>
            </a:r>
          </a:p>
          <a:p>
            <a:r>
              <a:rPr lang="en-GB" sz="2400" dirty="0">
                <a:solidFill>
                  <a:srgbClr val="FF0000"/>
                </a:solidFill>
                <a:latin typeface="+mj-lt"/>
              </a:rPr>
              <a:t>Lord hear us…</a:t>
            </a:r>
          </a:p>
          <a:p>
            <a:r>
              <a:rPr lang="en-GB" sz="2400" b="1" dirty="0">
                <a:solidFill>
                  <a:srgbClr val="FF0000"/>
                </a:solidFill>
                <a:latin typeface="+mj-lt"/>
              </a:rPr>
              <a:t>Lord graciously hear us</a:t>
            </a:r>
          </a:p>
          <a:p>
            <a:endParaRPr lang="en-GB" sz="1600" dirty="0">
              <a:solidFill>
                <a:srgbClr val="FF0000"/>
              </a:solidFill>
              <a:latin typeface="+mj-lt"/>
            </a:endParaRPr>
          </a:p>
          <a:p>
            <a:r>
              <a:rPr lang="en-GB" sz="2400" dirty="0">
                <a:solidFill>
                  <a:srgbClr val="FF0000"/>
                </a:solidFill>
                <a:latin typeface="+mj-lt"/>
              </a:rPr>
              <a:t>For our world, where racism and division still exist, that hearts may be changed and justice may flourish.</a:t>
            </a:r>
          </a:p>
          <a:p>
            <a:r>
              <a:rPr lang="en-GB" sz="2400" dirty="0">
                <a:solidFill>
                  <a:srgbClr val="FF0000"/>
                </a:solidFill>
                <a:latin typeface="+mj-lt"/>
              </a:rPr>
              <a:t>Lord hear us…</a:t>
            </a:r>
          </a:p>
          <a:p>
            <a:r>
              <a:rPr lang="en-GB" sz="2400" b="1" dirty="0">
                <a:solidFill>
                  <a:srgbClr val="FF0000"/>
                </a:solidFill>
                <a:latin typeface="+mj-lt"/>
              </a:rPr>
              <a:t>Lord graciously hear us</a:t>
            </a:r>
            <a:endParaRPr lang="en-GB" sz="3200" b="1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EE1DCE-10C3-44DA-9D44-DC3ED9C1A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4"/>
            <a:ext cx="4761389" cy="55375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9E0462-3618-48E5-95B0-7B36B494DF1A}"/>
              </a:ext>
            </a:extLst>
          </p:cNvPr>
          <p:cNvSpPr/>
          <p:nvPr/>
        </p:nvSpPr>
        <p:spPr>
          <a:xfrm>
            <a:off x="3553650" y="5456615"/>
            <a:ext cx="49215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rgbClr val="FF0000"/>
                </a:solidFill>
              </a:rPr>
              <a:t>Let us pray</a:t>
            </a:r>
            <a:endParaRPr lang="en-GB" sz="8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D1EF07-F3F5-4FD1-8DA0-063E972BA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38025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5800" y="214694"/>
            <a:ext cx="69387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For our community, that we may challenge prejudice and learn to listen, respect, and support one another.</a:t>
            </a:r>
          </a:p>
          <a:p>
            <a:r>
              <a:rPr lang="en-GB" sz="2800" dirty="0">
                <a:solidFill>
                  <a:srgbClr val="FF0000"/>
                </a:solidFill>
              </a:rPr>
              <a:t>Lord hear us…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Lord graciously hear us</a:t>
            </a:r>
          </a:p>
          <a:p>
            <a:r>
              <a:rPr lang="en-GB" sz="2800" dirty="0">
                <a:solidFill>
                  <a:srgbClr val="FF0000"/>
                </a:solidFill>
              </a:rPr>
              <a:t>For our school, that we may be a place where racism is challenged, diversity is celebrated, and every person is welcomed as a child of God.</a:t>
            </a:r>
          </a:p>
          <a:p>
            <a:r>
              <a:rPr lang="en-GB" sz="2800" dirty="0">
                <a:solidFill>
                  <a:srgbClr val="FF0000"/>
                </a:solidFill>
              </a:rPr>
              <a:t>Lord hear us…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Lord graciously hear us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EE1DCE-10C3-44DA-9D44-DC3ED9C1A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4"/>
            <a:ext cx="4761389" cy="55375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9E0462-3618-48E5-95B0-7B36B494DF1A}"/>
              </a:ext>
            </a:extLst>
          </p:cNvPr>
          <p:cNvSpPr/>
          <p:nvPr/>
        </p:nvSpPr>
        <p:spPr>
          <a:xfrm>
            <a:off x="3553650" y="5456615"/>
            <a:ext cx="49215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rgbClr val="FF0000"/>
                </a:solidFill>
              </a:rPr>
              <a:t>Let us pray</a:t>
            </a:r>
            <a:endParaRPr lang="en-GB" sz="8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0E6F1A-F164-4C4D-B3C0-9DEA9E184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15629</TotalTime>
  <Words>1656</Words>
  <Application>Microsoft Office PowerPoint</Application>
  <PresentationFormat>Widescreen</PresentationFormat>
  <Paragraphs>222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SCCM01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Crowley</dc:creator>
  <cp:lastModifiedBy>cobrien44.302</cp:lastModifiedBy>
  <cp:revision>198</cp:revision>
  <cp:lastPrinted>2026-01-23T11:30:26Z</cp:lastPrinted>
  <dcterms:created xsi:type="dcterms:W3CDTF">2020-10-07T15:56:12Z</dcterms:created>
  <dcterms:modified xsi:type="dcterms:W3CDTF">2026-02-01T16:59:31Z</dcterms:modified>
</cp:coreProperties>
</file>