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  <p:sldId id="266" r:id="rId10"/>
    <p:sldId id="268" r:id="rId11"/>
    <p:sldId id="269" r:id="rId12"/>
    <p:sldId id="271" r:id="rId13"/>
    <p:sldId id="272" r:id="rId14"/>
    <p:sldId id="270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7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A1F0397A-B214-4FE6-A459-CC60292FDE22}"/>
              </a:ext>
            </a:extLst>
          </p:cNvPr>
          <p:cNvSpPr>
            <a:spLocks noGrp="1"/>
          </p:cNvSpPr>
          <p:nvPr/>
        </p:nvSpPr>
        <p:spPr>
          <a:xfrm>
            <a:off x="-3238200" y="685800"/>
            <a:ext cx="4114440" cy="3124080"/>
          </a:xfrm>
          <a:custGeom>
            <a:avLst/>
            <a:gdLst>
              <a:gd name="GluePoint1X" fmla="*/ 0 w 64000"/>
              <a:gd name="GluePoint1Y" fmla="*/ 0 h 64000"/>
              <a:gd name="GluePoint2X" fmla="*/ 0 w 64000"/>
              <a:gd name="GluePoint2Y" fmla="*/ 0 h 64000"/>
              <a:gd name="GluePoint3X" fmla="*/ 0 w 64000"/>
              <a:gd name="GluePoint3Y" fmla="*/ 0 h 64000"/>
              <a:gd name="GluePoint4X" fmla="*/ 0 w 64000"/>
              <a:gd name="GluePoint4Y" fmla="*/ 0 h 64000"/>
              <a:gd name="GluePoint5X" fmla="*/ 0 w 64000"/>
              <a:gd name="GluePoint5Y" fmla="*/ 0 h 64000"/>
              <a:gd name="GluePoint6X" fmla="*/ 0 w 64000"/>
              <a:gd name="GluePoint6Y" fmla="*/ 0 h 64000"/>
              <a:gd name="GluePoint7X" fmla="*/ 0 w 64000"/>
              <a:gd name="GluePoint7Y" fmla="*/ 0 h 64000"/>
              <a:gd name="GluePoint8X" fmla="*/ 0 w 64000"/>
              <a:gd name="GluePoint8Y" fmla="*/ 0 h 64000"/>
              <a:gd name="GluePoint9X" fmla="*/ 0 w 64000"/>
              <a:gd name="GluePoint9Y" fmla="*/ 0 h 64000"/>
            </a:gdLst>
            <a:ahLst/>
            <a:cxnLst/>
            <a:rect l="l" t="t" r="r" b="b"/>
            <a:pathLst>
              <a:path w="64000" h="64000">
                <a:moveTo>
                  <a:pt x="-15240" y="5746"/>
                </a:moveTo>
                <a:cubicBezTo>
                  <a:pt x="-6654" y="11730"/>
                  <a:pt x="-1536" y="21534"/>
                  <a:pt x="-1536" y="32000"/>
                </a:cubicBezTo>
                <a:cubicBezTo>
                  <a:pt x="-1536" y="-23071"/>
                  <a:pt x="-6654" y="-13267"/>
                  <a:pt x="-15240" y="-7283"/>
                </a:cubicBezTo>
                <a:cubicBezTo>
                  <a:pt x="-15240" y="-7283"/>
                  <a:pt x="-15240" y="-7283"/>
                  <a:pt x="-15241" y="-7283"/>
                </a:cubicBezTo>
                <a:lnTo>
                  <a:pt x="-15240" y="-7282"/>
                </a:lnTo>
                <a:lnTo>
                  <a:pt x="-15240" y="5746"/>
                </a:lnTo>
                <a:lnTo>
                  <a:pt x="-15241" y="5746"/>
                </a:lnTo>
                <a:cubicBezTo>
                  <a:pt x="-15240" y="5746"/>
                  <a:pt x="-15240" y="5746"/>
                  <a:pt x="-15240" y="5746"/>
                </a:cubicBezTo>
                <a:close/>
              </a:path>
            </a:pathLst>
          </a:custGeom>
          <a:solidFill>
            <a:srgbClr val="FFCC00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293E62BD-A934-4CEF-93DB-F77A6597236F}"/>
              </a:ext>
            </a:extLst>
          </p:cNvPr>
          <p:cNvSpPr>
            <a:spLocks noGrp="1"/>
          </p:cNvSpPr>
          <p:nvPr/>
        </p:nvSpPr>
        <p:spPr>
          <a:xfrm>
            <a:off x="-2425680" y="0"/>
            <a:ext cx="3093840" cy="3154320"/>
          </a:xfrm>
          <a:custGeom>
            <a:avLst/>
            <a:gdLst>
              <a:gd name="GluePoint1X" fmla="*/ 0 w 64000"/>
              <a:gd name="GluePoint1Y" fmla="*/ 0 h 64000"/>
              <a:gd name="GluePoint2X" fmla="*/ 0 w 64000"/>
              <a:gd name="GluePoint2Y" fmla="*/ 0 h 64000"/>
              <a:gd name="GluePoint3X" fmla="*/ 0 w 64000"/>
              <a:gd name="GluePoint3Y" fmla="*/ 0 h 64000"/>
              <a:gd name="GluePoint4X" fmla="*/ 0 w 64000"/>
              <a:gd name="GluePoint4Y" fmla="*/ 0 h 64000"/>
              <a:gd name="GluePoint5X" fmla="*/ 0 w 64000"/>
              <a:gd name="GluePoint5Y" fmla="*/ 0 h 64000"/>
              <a:gd name="GluePoint6X" fmla="*/ 0 w 64000"/>
              <a:gd name="GluePoint6Y" fmla="*/ 0 h 64000"/>
              <a:gd name="GluePoint7X" fmla="*/ 0 w 64000"/>
              <a:gd name="GluePoint7Y" fmla="*/ 0 h 64000"/>
              <a:gd name="GluePoint8X" fmla="*/ 0 w 64000"/>
              <a:gd name="GluePoint8Y" fmla="*/ 0 h 64000"/>
              <a:gd name="GluePoint9X" fmla="*/ 0 w 64000"/>
              <a:gd name="GluePoint9Y" fmla="*/ 0 h 64000"/>
            </a:gdLst>
            <a:ahLst/>
            <a:cxnLst/>
            <a:rect l="l" t="t" r="r" b="b"/>
            <a:pathLst>
              <a:path w="64000" h="64000">
                <a:moveTo>
                  <a:pt x="-15459" y="5595"/>
                </a:moveTo>
                <a:cubicBezTo>
                  <a:pt x="-6746" y="11560"/>
                  <a:pt x="-1536" y="21440"/>
                  <a:pt x="-1536" y="32000"/>
                </a:cubicBezTo>
                <a:cubicBezTo>
                  <a:pt x="-1536" y="-22977"/>
                  <a:pt x="-6746" y="-13097"/>
                  <a:pt x="-15459" y="-7132"/>
                </a:cubicBezTo>
                <a:cubicBezTo>
                  <a:pt x="-15459" y="-7132"/>
                  <a:pt x="-15459" y="-7132"/>
                  <a:pt x="-15460" y="-7132"/>
                </a:cubicBezTo>
                <a:lnTo>
                  <a:pt x="-15459" y="-7131"/>
                </a:lnTo>
                <a:lnTo>
                  <a:pt x="-15459" y="5595"/>
                </a:lnTo>
                <a:lnTo>
                  <a:pt x="-15460" y="5595"/>
                </a:lnTo>
                <a:cubicBezTo>
                  <a:pt x="-15459" y="5595"/>
                  <a:pt x="-15459" y="5595"/>
                  <a:pt x="-15459" y="5595"/>
                </a:cubicBezTo>
                <a:close/>
              </a:path>
            </a:pathLst>
          </a:custGeom>
          <a:solidFill>
            <a:srgbClr val="FF0000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00568E34-B72F-40CB-A1F7-7240606939B1}"/>
              </a:ext>
            </a:extLst>
          </p:cNvPr>
          <p:cNvSpPr>
            <a:spLocks noGrp="1"/>
          </p:cNvSpPr>
          <p:nvPr/>
        </p:nvSpPr>
        <p:spPr>
          <a:xfrm>
            <a:off x="1371600" y="1523880"/>
            <a:ext cx="7315200" cy="0"/>
          </a:xfrm>
          <a:prstGeom prst="line">
            <a:avLst/>
          </a:prstGeom>
          <a:ln w="1260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6800" rIns="90000" bIns="-46800" anchor="t">
            <a:no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PlaceHolder 1">
            <a:extLst>
              <a:ext uri="{FF2B5EF4-FFF2-40B4-BE49-F238E27FC236}">
                <a16:creationId xmlns:a16="http://schemas.microsoft.com/office/drawing/2014/main" id="{82FD7554-E118-4C1C-975F-7F864031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800" y="300960"/>
            <a:ext cx="731376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600" b="0" u="none">
                <a:solidFill>
                  <a:srgbClr val="0000CC"/>
                </a:solidFill>
                <a:latin typeface="Arial"/>
                <a:ea typeface="Arial"/>
                <a:cs typeface="Arial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sz="3600" b="0" u="none">
                <a:solidFill>
                  <a:srgbClr val="0000CC"/>
                </a:solidFill>
                <a:latin typeface="Arial"/>
                <a:ea typeface="Arial"/>
                <a:cs typeface="Arial"/>
              </a:rPr>
              <a:t>Click to edit the title text format</a:t>
            </a:r>
          </a:p>
        </p:txBody>
      </p:sp>
      <p:sp>
        <p:nvSpPr>
          <p:cNvPr id="7" name="PlaceHolder 2">
            <a:extLst>
              <a:ext uri="{FF2B5EF4-FFF2-40B4-BE49-F238E27FC236}">
                <a16:creationId xmlns:a16="http://schemas.microsoft.com/office/drawing/2014/main" id="{D63D2DA7-46FC-458D-8118-5F6F9D02C6BA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369800" y="1827000"/>
            <a:ext cx="731376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26"/>
              </a:spcBef>
              <a:buClr>
                <a:srgbClr val="0000CC"/>
              </a:buClr>
              <a:buSzPct val="7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lvl1pPr>
            <a:lvl2pPr algn="l">
              <a:spcBef>
                <a:spcPts val="726"/>
              </a:spcBef>
              <a:buClr>
                <a:srgbClr val="FFCC00"/>
              </a:buClr>
              <a:buSzPct val="70000"/>
              <a:buFont typeface="Wingdings"/>
              <a:buChar char="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lvl2pPr>
            <a:lvl3pPr algn="l">
              <a:spcBef>
                <a:spcPts val="726"/>
              </a:spcBef>
              <a:buClr>
                <a:srgbClr val="0000CC"/>
              </a:buClr>
              <a:buSzPct val="65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lvl3pPr>
            <a:lvl4pPr algn="l">
              <a:spcBef>
                <a:spcPts val="726"/>
              </a:spcBef>
              <a:buClr>
                <a:srgbClr val="FFCC00"/>
              </a:buClr>
              <a:buSzPct val="70000"/>
              <a:buFont typeface="Wingdings"/>
              <a:buChar char="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lvl4pPr>
            <a:lvl5pPr algn="l">
              <a:spcBef>
                <a:spcPts val="726"/>
              </a:spcBef>
              <a:buClr>
                <a:srgbClr val="0000CC"/>
              </a:buClr>
              <a:buSzPct val="6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lvl5pPr>
            <a:lvl6pPr algn="l">
              <a:spcBef>
                <a:spcPts val="726"/>
              </a:spcBef>
              <a:buClr>
                <a:srgbClr val="000000"/>
              </a:buClr>
              <a:buSzPct val="6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lvl6pPr>
            <a:lvl7pPr algn="l">
              <a:spcBef>
                <a:spcPts val="726"/>
              </a:spcBef>
              <a:buClr>
                <a:srgbClr val="000000"/>
              </a:buClr>
              <a:buSzPct val="6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lvl7pPr>
          </a:lstStyle>
          <a:p>
            <a:pPr marL="343080" indent="-343080" algn="l">
              <a:spcBef>
                <a:spcPts val="726"/>
              </a:spcBef>
              <a:buClr>
                <a:srgbClr val="0000CC"/>
              </a:buClr>
              <a:buSzPct val="7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Click to edit the outline text format</a:t>
            </a:r>
          </a:p>
          <a:p>
            <a:pPr marL="743040" lvl="1" indent="-285840" algn="l">
              <a:spcBef>
                <a:spcPts val="726"/>
              </a:spcBef>
              <a:buClr>
                <a:srgbClr val="FFCC00"/>
              </a:buClr>
              <a:buSzPct val="70000"/>
              <a:buFont typeface="Wingdings"/>
              <a:buChar char="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Second Outline Level</a:t>
            </a:r>
          </a:p>
          <a:p>
            <a:pPr marL="1143000" lvl="2" indent="-228600" algn="l">
              <a:spcBef>
                <a:spcPts val="726"/>
              </a:spcBef>
              <a:buClr>
                <a:srgbClr val="0000CC"/>
              </a:buClr>
              <a:buSzPct val="65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Third Outline Level</a:t>
            </a:r>
          </a:p>
          <a:p>
            <a:pPr marL="1600200" lvl="3" indent="-228600" algn="l">
              <a:spcBef>
                <a:spcPts val="726"/>
              </a:spcBef>
              <a:buClr>
                <a:srgbClr val="FFCC00"/>
              </a:buClr>
              <a:buSzPct val="70000"/>
              <a:buFont typeface="Wingdings"/>
              <a:buChar char="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Fourth Outline Level</a:t>
            </a:r>
          </a:p>
          <a:p>
            <a:pPr marL="2057400" lvl="4" indent="-228600" algn="l">
              <a:spcBef>
                <a:spcPts val="726"/>
              </a:spcBef>
              <a:buClr>
                <a:srgbClr val="0000CC"/>
              </a:buClr>
              <a:buSzPct val="6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Fifth Outline Level</a:t>
            </a:r>
          </a:p>
          <a:p>
            <a:pPr marL="2057400" lvl="5" indent="-228600" algn="l">
              <a:spcBef>
                <a:spcPts val="726"/>
              </a:spcBef>
              <a:buClr>
                <a:srgbClr val="000000"/>
              </a:buClr>
              <a:buSzPct val="6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Sixth Outline Level</a:t>
            </a:r>
          </a:p>
          <a:p>
            <a:pPr marL="2057400" lvl="6" indent="-228600" algn="l">
              <a:spcBef>
                <a:spcPts val="726"/>
              </a:spcBef>
              <a:buClr>
                <a:srgbClr val="000000"/>
              </a:buClr>
              <a:buSzPct val="6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Seventh Outline Level</a:t>
            </a:r>
          </a:p>
        </p:txBody>
      </p:sp>
      <p:sp>
        <p:nvSpPr>
          <p:cNvPr id="8" name="PlaceHolder 3">
            <a:extLst>
              <a:ext uri="{FF2B5EF4-FFF2-40B4-BE49-F238E27FC236}">
                <a16:creationId xmlns:a16="http://schemas.microsoft.com/office/drawing/2014/main" id="{2BD4798B-3361-4C06-BD24-0D3A22F1681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57200" y="6248160"/>
            <a:ext cx="2133360" cy="457200"/>
          </a:xfrm>
          <a:prstGeom prst="rect">
            <a:avLst/>
          </a:prstGeom>
          <a:noFill/>
          <a:ln w="38160">
            <a:noFill/>
          </a:ln>
        </p:spPr>
        <p:txBody>
          <a:bodyPr lIns="90000" tIns="46800" rIns="90000" bIns="46800" anchor="b">
            <a:noAutofit/>
          </a:bodyPr>
          <a:lstStyle/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PlaceHolder 4">
            <a:extLst>
              <a:ext uri="{FF2B5EF4-FFF2-40B4-BE49-F238E27FC236}">
                <a16:creationId xmlns:a16="http://schemas.microsoft.com/office/drawing/2014/main" id="{3E4531C1-1701-4202-B3E4-1F0E960E7249}"/>
              </a:ext>
            </a:extLst>
          </p:cNvPr>
          <p:cNvSpPr>
            <a:spLocks noGrp="1"/>
          </p:cNvSpPr>
          <p:nvPr>
            <p:ph type="ftr" idx="2"/>
          </p:nvPr>
        </p:nvSpPr>
        <p:spPr>
          <a:xfrm>
            <a:off x="3123720" y="6248160"/>
            <a:ext cx="2895480" cy="457200"/>
          </a:xfrm>
          <a:prstGeom prst="rect">
            <a:avLst/>
          </a:prstGeom>
          <a:noFill/>
          <a:ln w="38160">
            <a:noFill/>
          </a:ln>
        </p:spPr>
        <p:txBody>
          <a:bodyPr lIns="90000" tIns="46800" rIns="90000" bIns="46800" anchor="b">
            <a:noAutofit/>
          </a:bodyPr>
          <a:lstStyle/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PlaceHolder 5">
            <a:extLst>
              <a:ext uri="{FF2B5EF4-FFF2-40B4-BE49-F238E27FC236}">
                <a16:creationId xmlns:a16="http://schemas.microsoft.com/office/drawing/2014/main" id="{C7FAE539-53D3-4C79-ACAA-F541D47F6222}"/>
              </a:ext>
            </a:extLst>
          </p:cNvPr>
          <p:cNvSpPr>
            <a:spLocks noGrp="1"/>
          </p:cNvSpPr>
          <p:nvPr>
            <p:ph type="sldNum" idx="3"/>
          </p:nvPr>
        </p:nvSpPr>
        <p:spPr>
          <a:xfrm>
            <a:off x="6552720" y="6248160"/>
            <a:ext cx="2133720" cy="457200"/>
          </a:xfrm>
          <a:prstGeom prst="rect">
            <a:avLst/>
          </a:prstGeom>
          <a:noFill/>
          <a:ln w="3816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0" u="none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5A98CB0-042F-4667-8FC2-D15FA199372D}" type="slidenum">
              <a:rPr sz="1200" b="0" u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3">
            <a:extLst>
              <a:ext uri="{FF2B5EF4-FFF2-40B4-BE49-F238E27FC236}">
                <a16:creationId xmlns:a16="http://schemas.microsoft.com/office/drawing/2014/main" id="{5ACCA87A-3F2F-4BA1-BAD6-0FB5436005A8}"/>
              </a:ext>
            </a:extLst>
          </p:cNvPr>
          <p:cNvSpPr>
            <a:spLocks noGrp="1"/>
          </p:cNvSpPr>
          <p:nvPr/>
        </p:nvSpPr>
        <p:spPr>
          <a:xfrm>
            <a:off x="1447560" y="2514600"/>
            <a:ext cx="7239240" cy="0"/>
          </a:xfrm>
          <a:prstGeom prst="line">
            <a:avLst/>
          </a:prstGeom>
          <a:ln w="1260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6800" rIns="90000" bIns="-46800" anchor="t">
            <a:no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AutoShape 4">
            <a:extLst>
              <a:ext uri="{FF2B5EF4-FFF2-40B4-BE49-F238E27FC236}">
                <a16:creationId xmlns:a16="http://schemas.microsoft.com/office/drawing/2014/main" id="{CA5FE2FD-05F8-42C2-9523-92E93E660DA8}"/>
              </a:ext>
            </a:extLst>
          </p:cNvPr>
          <p:cNvSpPr>
            <a:spLocks noGrp="1"/>
          </p:cNvSpPr>
          <p:nvPr/>
        </p:nvSpPr>
        <p:spPr>
          <a:xfrm>
            <a:off x="-2514600" y="1371600"/>
            <a:ext cx="3657600" cy="3657600"/>
          </a:xfrm>
          <a:custGeom>
            <a:avLst/>
            <a:gdLst>
              <a:gd name="GluePoint1X" fmla="*/ 0 w 64000"/>
              <a:gd name="GluePoint1Y" fmla="*/ 0 h 64000"/>
              <a:gd name="GluePoint2X" fmla="*/ 0 w 64000"/>
              <a:gd name="GluePoint2Y" fmla="*/ 0 h 64000"/>
              <a:gd name="GluePoint3X" fmla="*/ 0 w 64000"/>
              <a:gd name="GluePoint3Y" fmla="*/ 0 h 64000"/>
              <a:gd name="GluePoint4X" fmla="*/ 0 w 64000"/>
              <a:gd name="GluePoint4Y" fmla="*/ 0 h 64000"/>
              <a:gd name="GluePoint5X" fmla="*/ 0 w 64000"/>
              <a:gd name="GluePoint5Y" fmla="*/ 0 h 64000"/>
              <a:gd name="GluePoint6X" fmla="*/ 0 w 64000"/>
              <a:gd name="GluePoint6Y" fmla="*/ 0 h 64000"/>
              <a:gd name="GluePoint7X" fmla="*/ 0 w 64000"/>
              <a:gd name="GluePoint7Y" fmla="*/ 0 h 64000"/>
              <a:gd name="GluePoint8X" fmla="*/ 0 w 64000"/>
              <a:gd name="GluePoint8Y" fmla="*/ 0 h 64000"/>
              <a:gd name="GluePoint9X" fmla="*/ 0 w 64000"/>
              <a:gd name="GluePoint9Y" fmla="*/ 0 h 64000"/>
            </a:gdLst>
            <a:ahLst/>
            <a:cxnLst/>
            <a:rect l="l" t="t" r="r" b="b"/>
            <a:pathLst>
              <a:path w="64000" h="64000">
                <a:moveTo>
                  <a:pt x="-21453" y="2368"/>
                </a:moveTo>
                <a:cubicBezTo>
                  <a:pt x="-9409" y="7280"/>
                  <a:pt x="-1536" y="18993"/>
                  <a:pt x="-1536" y="32000"/>
                </a:cubicBezTo>
                <a:cubicBezTo>
                  <a:pt x="-1536" y="-20530"/>
                  <a:pt x="-9409" y="-8817"/>
                  <a:pt x="-21453" y="-3905"/>
                </a:cubicBezTo>
                <a:cubicBezTo>
                  <a:pt x="-21454" y="-3905"/>
                  <a:pt x="-21454" y="-3905"/>
                  <a:pt x="-21454" y="-3905"/>
                </a:cubicBezTo>
                <a:lnTo>
                  <a:pt x="-21453" y="-3904"/>
                </a:lnTo>
                <a:lnTo>
                  <a:pt x="-21453" y="2368"/>
                </a:lnTo>
                <a:lnTo>
                  <a:pt x="-21454" y="2368"/>
                </a:lnTo>
                <a:cubicBezTo>
                  <a:pt x="-21454" y="2368"/>
                  <a:pt x="-21454" y="2368"/>
                  <a:pt x="-21453" y="2368"/>
                </a:cubicBezTo>
                <a:close/>
              </a:path>
            </a:pathLst>
          </a:custGeom>
          <a:solidFill>
            <a:srgbClr val="FFCC00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AutoShape 5">
            <a:extLst>
              <a:ext uri="{FF2B5EF4-FFF2-40B4-BE49-F238E27FC236}">
                <a16:creationId xmlns:a16="http://schemas.microsoft.com/office/drawing/2014/main" id="{3E9A4F4C-BE2D-43A8-9320-D1656B9B6224}"/>
              </a:ext>
            </a:extLst>
          </p:cNvPr>
          <p:cNvSpPr>
            <a:spLocks noGrp="1"/>
          </p:cNvSpPr>
          <p:nvPr/>
        </p:nvSpPr>
        <p:spPr>
          <a:xfrm>
            <a:off x="-3222360" y="304560"/>
            <a:ext cx="4038120" cy="4038840"/>
          </a:xfrm>
          <a:custGeom>
            <a:avLst/>
            <a:gdLst>
              <a:gd name="GluePoint1X" fmla="*/ 0 w 64000"/>
              <a:gd name="GluePoint1Y" fmla="*/ 0 h 64000"/>
              <a:gd name="GluePoint2X" fmla="*/ 0 w 64000"/>
              <a:gd name="GluePoint2Y" fmla="*/ 0 h 64000"/>
              <a:gd name="GluePoint3X" fmla="*/ 0 w 64000"/>
              <a:gd name="GluePoint3Y" fmla="*/ 0 h 64000"/>
              <a:gd name="GluePoint4X" fmla="*/ 0 w 64000"/>
              <a:gd name="GluePoint4Y" fmla="*/ 0 h 64000"/>
              <a:gd name="GluePoint5X" fmla="*/ 0 w 64000"/>
              <a:gd name="GluePoint5Y" fmla="*/ 0 h 64000"/>
              <a:gd name="GluePoint6X" fmla="*/ 0 w 64000"/>
              <a:gd name="GluePoint6Y" fmla="*/ 0 h 64000"/>
              <a:gd name="GluePoint7X" fmla="*/ 0 w 64000"/>
              <a:gd name="GluePoint7Y" fmla="*/ 0 h 64000"/>
              <a:gd name="GluePoint8X" fmla="*/ 0 w 64000"/>
              <a:gd name="GluePoint8Y" fmla="*/ 0 h 64000"/>
              <a:gd name="GluePoint9X" fmla="*/ 0 w 64000"/>
              <a:gd name="GluePoint9Y" fmla="*/ 0 h 64000"/>
            </a:gdLst>
            <a:ahLst/>
            <a:cxnLst/>
            <a:rect l="l" t="t" r="r" b="b"/>
            <a:pathLst>
              <a:path w="64000" h="64000">
                <a:moveTo>
                  <a:pt x="-14542" y="6246"/>
                </a:moveTo>
                <a:cubicBezTo>
                  <a:pt x="-6364" y="12279"/>
                  <a:pt x="-1536" y="21837"/>
                  <a:pt x="-1536" y="32000"/>
                </a:cubicBezTo>
                <a:cubicBezTo>
                  <a:pt x="-1536" y="-23374"/>
                  <a:pt x="-6364" y="-13816"/>
                  <a:pt x="-14542" y="-7783"/>
                </a:cubicBezTo>
                <a:cubicBezTo>
                  <a:pt x="-14543" y="-7783"/>
                  <a:pt x="-14543" y="-7783"/>
                  <a:pt x="-14543" y="-7783"/>
                </a:cubicBezTo>
                <a:lnTo>
                  <a:pt x="-14542" y="-7782"/>
                </a:lnTo>
                <a:lnTo>
                  <a:pt x="-14542" y="6246"/>
                </a:lnTo>
                <a:lnTo>
                  <a:pt x="-14543" y="6246"/>
                </a:lnTo>
                <a:cubicBezTo>
                  <a:pt x="-14543" y="6246"/>
                  <a:pt x="-14543" y="6246"/>
                  <a:pt x="-14542" y="6246"/>
                </a:cubicBezTo>
                <a:close/>
              </a:path>
            </a:pathLst>
          </a:custGeom>
          <a:solidFill>
            <a:srgbClr val="FF0000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PlaceHolder 1">
            <a:extLst>
              <a:ext uri="{FF2B5EF4-FFF2-40B4-BE49-F238E27FC236}">
                <a16:creationId xmlns:a16="http://schemas.microsoft.com/office/drawing/2014/main" id="{773E9EE9-D6BB-4934-B13B-6A4BF47AB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800" y="300960"/>
            <a:ext cx="731376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600" b="0" u="none">
                <a:solidFill>
                  <a:srgbClr val="0000CC"/>
                </a:solidFill>
                <a:latin typeface="Arial"/>
                <a:ea typeface="Arial"/>
                <a:cs typeface="Arial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sz="3600" b="0" u="none">
                <a:solidFill>
                  <a:srgbClr val="0000CC"/>
                </a:solidFill>
                <a:latin typeface="Arial"/>
                <a:ea typeface="Arial"/>
                <a:cs typeface="Arial"/>
              </a:rPr>
              <a:t>Click to edit the title text format</a:t>
            </a:r>
          </a:p>
        </p:txBody>
      </p:sp>
      <p:sp>
        <p:nvSpPr>
          <p:cNvPr id="16" name="PlaceHolder 2">
            <a:extLst>
              <a:ext uri="{FF2B5EF4-FFF2-40B4-BE49-F238E27FC236}">
                <a16:creationId xmlns:a16="http://schemas.microsoft.com/office/drawing/2014/main" id="{D47D3F39-B0C0-47D9-8834-7985668950F0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369800" y="1827000"/>
            <a:ext cx="731376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26"/>
              </a:spcBef>
              <a:buClr>
                <a:srgbClr val="0000CC"/>
              </a:buClr>
              <a:buSzPct val="7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lvl1pPr>
            <a:lvl2pPr algn="l">
              <a:spcBef>
                <a:spcPts val="726"/>
              </a:spcBef>
              <a:buClr>
                <a:srgbClr val="FFCC00"/>
              </a:buClr>
              <a:buSzPct val="70000"/>
              <a:buFont typeface="Wingdings"/>
              <a:buChar char="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lvl2pPr>
            <a:lvl3pPr algn="l">
              <a:spcBef>
                <a:spcPts val="726"/>
              </a:spcBef>
              <a:buClr>
                <a:srgbClr val="0000CC"/>
              </a:buClr>
              <a:buSzPct val="65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lvl3pPr>
            <a:lvl4pPr algn="l">
              <a:spcBef>
                <a:spcPts val="726"/>
              </a:spcBef>
              <a:buClr>
                <a:srgbClr val="FFCC00"/>
              </a:buClr>
              <a:buSzPct val="70000"/>
              <a:buFont typeface="Wingdings"/>
              <a:buChar char="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lvl4pPr>
            <a:lvl5pPr algn="l">
              <a:spcBef>
                <a:spcPts val="726"/>
              </a:spcBef>
              <a:buClr>
                <a:srgbClr val="0000CC"/>
              </a:buClr>
              <a:buSzPct val="6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lvl5pPr>
            <a:lvl6pPr algn="l">
              <a:spcBef>
                <a:spcPts val="726"/>
              </a:spcBef>
              <a:buClr>
                <a:srgbClr val="000000"/>
              </a:buClr>
              <a:buSzPct val="6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lvl6pPr>
            <a:lvl7pPr algn="l">
              <a:spcBef>
                <a:spcPts val="726"/>
              </a:spcBef>
              <a:buClr>
                <a:srgbClr val="000000"/>
              </a:buClr>
              <a:buSzPct val="6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lvl7pPr>
          </a:lstStyle>
          <a:p>
            <a:pPr marL="343080" indent="-343080" algn="l">
              <a:spcBef>
                <a:spcPts val="726"/>
              </a:spcBef>
              <a:buClr>
                <a:srgbClr val="0000CC"/>
              </a:buClr>
              <a:buSzPct val="7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Click to edit the outline text format</a:t>
            </a:r>
          </a:p>
          <a:p>
            <a:pPr marL="743040" lvl="1" indent="-285840" algn="l">
              <a:spcBef>
                <a:spcPts val="726"/>
              </a:spcBef>
              <a:buClr>
                <a:srgbClr val="FFCC00"/>
              </a:buClr>
              <a:buSzPct val="70000"/>
              <a:buFont typeface="Wingdings"/>
              <a:buChar char="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Second Outline Level</a:t>
            </a:r>
          </a:p>
          <a:p>
            <a:pPr marL="1143000" lvl="2" indent="-228600" algn="l">
              <a:spcBef>
                <a:spcPts val="726"/>
              </a:spcBef>
              <a:buClr>
                <a:srgbClr val="0000CC"/>
              </a:buClr>
              <a:buSzPct val="65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Third Outline Level</a:t>
            </a:r>
          </a:p>
          <a:p>
            <a:pPr marL="1600200" lvl="3" indent="-228600" algn="l">
              <a:spcBef>
                <a:spcPts val="726"/>
              </a:spcBef>
              <a:buClr>
                <a:srgbClr val="FFCC00"/>
              </a:buClr>
              <a:buSzPct val="70000"/>
              <a:buFont typeface="Wingdings"/>
              <a:buChar char="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Fourth Outline Level</a:t>
            </a:r>
          </a:p>
          <a:p>
            <a:pPr marL="2057400" lvl="4" indent="-228600" algn="l">
              <a:spcBef>
                <a:spcPts val="726"/>
              </a:spcBef>
              <a:buClr>
                <a:srgbClr val="0000CC"/>
              </a:buClr>
              <a:buSzPct val="6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Fifth Outline Level</a:t>
            </a:r>
          </a:p>
          <a:p>
            <a:pPr marL="2057400" lvl="5" indent="-228600" algn="l">
              <a:spcBef>
                <a:spcPts val="726"/>
              </a:spcBef>
              <a:buClr>
                <a:srgbClr val="000000"/>
              </a:buClr>
              <a:buSzPct val="6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Sixth Outline Level</a:t>
            </a:r>
          </a:p>
          <a:p>
            <a:pPr marL="2057400" lvl="6" indent="-228600" algn="l">
              <a:spcBef>
                <a:spcPts val="726"/>
              </a:spcBef>
              <a:buClr>
                <a:srgbClr val="000000"/>
              </a:buClr>
              <a:buSzPct val="6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sz="2900" b="0" u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Seventh Outline Level</a:t>
            </a:r>
          </a:p>
        </p:txBody>
      </p:sp>
      <p:sp>
        <p:nvSpPr>
          <p:cNvPr id="17" name="PlaceHolder 3">
            <a:extLst>
              <a:ext uri="{FF2B5EF4-FFF2-40B4-BE49-F238E27FC236}">
                <a16:creationId xmlns:a16="http://schemas.microsoft.com/office/drawing/2014/main" id="{D99D4885-840B-4892-8240-E9784A74C2AD}"/>
              </a:ext>
            </a:extLst>
          </p:cNvPr>
          <p:cNvSpPr>
            <a:spLocks noGrp="1"/>
          </p:cNvSpPr>
          <p:nvPr>
            <p:ph type="dt" idx="4"/>
          </p:nvPr>
        </p:nvSpPr>
        <p:spPr>
          <a:xfrm>
            <a:off x="457200" y="6248160"/>
            <a:ext cx="2133360" cy="457200"/>
          </a:xfrm>
          <a:prstGeom prst="rect">
            <a:avLst/>
          </a:prstGeom>
          <a:noFill/>
          <a:ln w="38160">
            <a:noFill/>
          </a:ln>
        </p:spPr>
        <p:txBody>
          <a:bodyPr lIns="90000" tIns="46800" rIns="90000" bIns="46800" anchor="b">
            <a:noAutofit/>
          </a:bodyPr>
          <a:lstStyle/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PlaceHolder 4">
            <a:extLst>
              <a:ext uri="{FF2B5EF4-FFF2-40B4-BE49-F238E27FC236}">
                <a16:creationId xmlns:a16="http://schemas.microsoft.com/office/drawing/2014/main" id="{DDC4D483-747A-425A-BA7E-919D98DBB43F}"/>
              </a:ext>
            </a:extLst>
          </p:cNvPr>
          <p:cNvSpPr>
            <a:spLocks noGrp="1"/>
          </p:cNvSpPr>
          <p:nvPr>
            <p:ph type="ftr" idx="5"/>
          </p:nvPr>
        </p:nvSpPr>
        <p:spPr>
          <a:xfrm>
            <a:off x="3123720" y="6248160"/>
            <a:ext cx="2895480" cy="457200"/>
          </a:xfrm>
          <a:prstGeom prst="rect">
            <a:avLst/>
          </a:prstGeom>
          <a:noFill/>
          <a:ln w="38160">
            <a:noFill/>
          </a:ln>
        </p:spPr>
        <p:txBody>
          <a:bodyPr lIns="90000" tIns="46800" rIns="90000" bIns="46800" anchor="b">
            <a:noAutofit/>
          </a:bodyPr>
          <a:lstStyle/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PlaceHolder 5">
            <a:extLst>
              <a:ext uri="{FF2B5EF4-FFF2-40B4-BE49-F238E27FC236}">
                <a16:creationId xmlns:a16="http://schemas.microsoft.com/office/drawing/2014/main" id="{9BAB875D-2900-4E04-8DBF-A87AE9649926}"/>
              </a:ext>
            </a:extLst>
          </p:cNvPr>
          <p:cNvSpPr>
            <a:spLocks noGrp="1"/>
          </p:cNvSpPr>
          <p:nvPr>
            <p:ph type="sldNum" idx="6"/>
          </p:nvPr>
        </p:nvSpPr>
        <p:spPr>
          <a:xfrm>
            <a:off x="6552720" y="6248160"/>
            <a:ext cx="2133720" cy="457200"/>
          </a:xfrm>
          <a:prstGeom prst="rect">
            <a:avLst/>
          </a:prstGeom>
          <a:noFill/>
          <a:ln w="3816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0" u="none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373DEA2-FB01-4FCE-B128-2654514C822D}" type="slidenum">
              <a:rPr sz="1200" b="0" u="none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>
            <a:extLst>
              <a:ext uri="{FF2B5EF4-FFF2-40B4-BE49-F238E27FC236}">
                <a16:creationId xmlns:a16="http://schemas.microsoft.com/office/drawing/2014/main" id="{FD0F5E7A-A8C8-42B9-BCDE-A5CC1EC6B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880" y="985320"/>
            <a:ext cx="7238880" cy="144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6000" b="1" u="none">
                <a:solidFill>
                  <a:srgbClr val="B0002B"/>
                </a:solidFill>
                <a:latin typeface="Comic Sans MS"/>
                <a:ea typeface="Comic Sans MS"/>
                <a:cs typeface="Comic Sans MS"/>
              </a:rPr>
              <a:t>Welcome to Year 1</a:t>
            </a:r>
            <a:endParaRPr sz="60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PlaceHolder 2">
            <a:extLst>
              <a:ext uri="{FF2B5EF4-FFF2-40B4-BE49-F238E27FC236}">
                <a16:creationId xmlns:a16="http://schemas.microsoft.com/office/drawing/2014/main" id="{63F41B4B-31F9-479E-BE09-9A4A571BBEFC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1442880" y="3427200"/>
            <a:ext cx="7238880" cy="1752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ctr">
              <a:lnSpc>
                <a:spcPct val="100000"/>
              </a:lnSpc>
              <a:spcBef>
                <a:spcPts val="72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1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10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September 2026</a:t>
            </a:r>
            <a:endParaRPr sz="2900" b="0" u="none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indent="0" algn="ctr">
              <a:lnSpc>
                <a:spcPct val="100000"/>
              </a:lnSpc>
              <a:spcBef>
                <a:spcPts val="72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1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100" b="0" i="0" u="sng" dirty="0" err="1">
                <a:solidFill>
                  <a:srgbClr val="111827"/>
                </a:solidFill>
                <a:latin typeface="Arial"/>
                <a:ea typeface="Arial"/>
                <a:cs typeface="Arial"/>
              </a:rPr>
              <a:t>Mrs</a:t>
            </a:r>
            <a:r>
              <a:rPr sz="210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 </a:t>
            </a:r>
            <a:r>
              <a:rPr sz="2100" b="0" i="0" u="sng" dirty="0" err="1">
                <a:solidFill>
                  <a:srgbClr val="111827"/>
                </a:solidFill>
                <a:latin typeface="Arial"/>
                <a:ea typeface="Arial"/>
                <a:cs typeface="Arial"/>
              </a:rPr>
              <a:t>Reimus</a:t>
            </a:r>
            <a:r>
              <a:rPr lang="en-GB" sz="210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 – class teacher</a:t>
            </a:r>
          </a:p>
          <a:p>
            <a:pPr indent="0" algn="ctr">
              <a:lnSpc>
                <a:spcPct val="100000"/>
              </a:lnSpc>
              <a:spcBef>
                <a:spcPts val="72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1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lang="en-GB" sz="2100" u="sng" dirty="0">
                <a:solidFill>
                  <a:srgbClr val="111827"/>
                </a:solidFill>
                <a:ea typeface="Verdana"/>
              </a:rPr>
              <a:t>Mrs Yu – 1:1 LSA</a:t>
            </a:r>
          </a:p>
          <a:p>
            <a:pPr indent="0" algn="ctr">
              <a:lnSpc>
                <a:spcPct val="100000"/>
              </a:lnSpc>
              <a:spcBef>
                <a:spcPts val="72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1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lang="en-GB" sz="2100" b="0" u="sng" dirty="0">
                <a:solidFill>
                  <a:srgbClr val="111827"/>
                </a:solidFill>
                <a:latin typeface="Verdana"/>
                <a:ea typeface="Verdana"/>
                <a:cs typeface="Verdana"/>
              </a:rPr>
              <a:t>Mrs </a:t>
            </a:r>
            <a:r>
              <a:rPr lang="en-GB" sz="2100" b="0" u="sng" dirty="0" err="1">
                <a:solidFill>
                  <a:srgbClr val="111827"/>
                </a:solidFill>
                <a:latin typeface="Verdana"/>
                <a:ea typeface="Verdana"/>
                <a:cs typeface="Verdana"/>
              </a:rPr>
              <a:t>Bouchelaghem</a:t>
            </a:r>
            <a:r>
              <a:rPr lang="en-GB" sz="2100" b="0" u="sng" dirty="0">
                <a:solidFill>
                  <a:srgbClr val="111827"/>
                </a:solidFill>
                <a:latin typeface="Verdana"/>
                <a:ea typeface="Verdana"/>
                <a:cs typeface="Verdana"/>
              </a:rPr>
              <a:t> – 1:1 LSA</a:t>
            </a:r>
            <a:endParaRPr sz="2900" b="0" u="none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</p:txBody>
      </p:sp>
      <p:pic>
        <p:nvPicPr>
          <p:cNvPr id="25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062320" y="5171760"/>
            <a:ext cx="3657600" cy="1514520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2089534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>
            <a:extLst>
              <a:ext uri="{FF2B5EF4-FFF2-40B4-BE49-F238E27FC236}">
                <a16:creationId xmlns:a16="http://schemas.microsoft.com/office/drawing/2014/main" id="{A3888B7A-7F13-4A16-A89B-06C815BD3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280" y="482040"/>
            <a:ext cx="5159520" cy="871560"/>
          </a:xfrm>
          <a:prstGeom prst="rect">
            <a:avLst/>
          </a:prstGeom>
          <a:noFill/>
          <a:ln w="0">
            <a:noFill/>
          </a:ln>
        </p:spPr>
        <p:txBody>
          <a:bodyPr lIns="0" tIns="9360" rIns="0" bIns="0" anchor="b">
            <a:spAutoFit/>
          </a:bodyPr>
          <a:lstStyle/>
          <a:p>
            <a:pPr marL="9360" indent="0" algn="l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2800" b="1" u="none">
                <a:solidFill>
                  <a:srgbClr val="B0002B"/>
                </a:solidFill>
                <a:latin typeface="Comic Sans MS"/>
                <a:ea typeface="Comic Sans MS"/>
                <a:cs typeface="Comic Sans MS"/>
              </a:rPr>
              <a:t>Writing in Year 1</a:t>
            </a:r>
            <a:endParaRPr sz="28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" name="object 3">
            <a:extLst>
              <a:ext uri="{FF2B5EF4-FFF2-40B4-BE49-F238E27FC236}">
                <a16:creationId xmlns:a16="http://schemas.microsoft.com/office/drawing/2014/main" id="{353F61F8-FC3F-48AA-8B6D-E67D45C11B7F}"/>
              </a:ext>
            </a:extLst>
          </p:cNvPr>
          <p:cNvSpPr>
            <a:spLocks noGrp="1"/>
          </p:cNvSpPr>
          <p:nvPr/>
        </p:nvSpPr>
        <p:spPr>
          <a:xfrm>
            <a:off x="693720" y="1601640"/>
            <a:ext cx="3619440" cy="9846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360" rIns="0" bIns="0" anchor="t">
            <a:spAutoFit/>
          </a:bodyPr>
          <a:lstStyle/>
          <a:p>
            <a:pPr marL="266760" indent="-257400" algn="l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  <a:tab pos="26676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Reception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66760" indent="-257400" algn="l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  <a:tab pos="26676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Children write recognisable letters, spell words using their phonics and begin to write simple sentences.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1" name="object 4">
            <a:extLst>
              <a:ext uri="{FF2B5EF4-FFF2-40B4-BE49-F238E27FC236}">
                <a16:creationId xmlns:a16="http://schemas.microsoft.com/office/drawing/2014/main" id="{B9D68AD6-CCCE-416B-ACC5-3E87E33C8CD5}"/>
              </a:ext>
            </a:extLst>
          </p:cNvPr>
          <p:cNvSpPr>
            <a:spLocks noGrp="1"/>
          </p:cNvSpPr>
          <p:nvPr/>
        </p:nvSpPr>
        <p:spPr>
          <a:xfrm>
            <a:off x="4716360" y="1628640"/>
            <a:ext cx="4184640" cy="22032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360" rIns="0" bIns="0" anchor="t">
            <a:spAutoFit/>
          </a:bodyPr>
          <a:lstStyle/>
          <a:p>
            <a:pPr marL="9360" algn="l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Year 1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9360" algn="l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Children say a sentence aloud before writing it, form letters carefully and reread their work. They use finger spaces, capital letters and end punctuation, and begin joining ideas with “and”.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2" name="object 5">
            <a:extLst>
              <a:ext uri="{FF2B5EF4-FFF2-40B4-BE49-F238E27FC236}">
                <a16:creationId xmlns:a16="http://schemas.microsoft.com/office/drawing/2014/main" id="{80E9F441-F88E-4FF0-B132-5D951AFB6DF2}"/>
              </a:ext>
            </a:extLst>
          </p:cNvPr>
          <p:cNvSpPr>
            <a:spLocks noGrp="1"/>
          </p:cNvSpPr>
          <p:nvPr/>
        </p:nvSpPr>
        <p:spPr>
          <a:xfrm>
            <a:off x="755640" y="3335040"/>
            <a:ext cx="3189240" cy="2473560"/>
          </a:xfrm>
          <a:prstGeom prst="rect">
            <a:avLst/>
          </a:prstGeom>
          <a:blipFill rotWithShape="0">
            <a:blip r:embed="rId3"/>
            <a:srcRect/>
            <a:stretch/>
          </a:blip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" name="object 6">
            <a:extLst>
              <a:ext uri="{FF2B5EF4-FFF2-40B4-BE49-F238E27FC236}">
                <a16:creationId xmlns:a16="http://schemas.microsoft.com/office/drawing/2014/main" id="{11E2A7F7-BB29-45C9-AFF4-BA2DF01B175B}"/>
              </a:ext>
            </a:extLst>
          </p:cNvPr>
          <p:cNvSpPr>
            <a:spLocks noGrp="1"/>
          </p:cNvSpPr>
          <p:nvPr/>
        </p:nvSpPr>
        <p:spPr>
          <a:xfrm>
            <a:off x="4500360" y="4346280"/>
            <a:ext cx="4400640" cy="2178000"/>
          </a:xfrm>
          <a:prstGeom prst="rect">
            <a:avLst/>
          </a:prstGeom>
          <a:blipFill rotWithShape="0">
            <a:blip r:embed="rId4"/>
            <a:srcRect/>
            <a:stretch/>
          </a:blip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3220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>
            <a:extLst>
              <a:ext uri="{FF2B5EF4-FFF2-40B4-BE49-F238E27FC236}">
                <a16:creationId xmlns:a16="http://schemas.microsoft.com/office/drawing/2014/main" id="{CE3F39FA-27FA-4DF2-A2FF-CAF34EE92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720" y="896400"/>
            <a:ext cx="7205760" cy="501480"/>
          </a:xfrm>
          <a:prstGeom prst="rect">
            <a:avLst/>
          </a:prstGeom>
          <a:noFill/>
          <a:ln w="0">
            <a:noFill/>
          </a:ln>
        </p:spPr>
        <p:txBody>
          <a:bodyPr lIns="0" tIns="9360" rIns="0" bIns="0" anchor="b">
            <a:spAutoFit/>
          </a:bodyPr>
          <a:lstStyle/>
          <a:p>
            <a:pPr marL="5400" indent="0" algn="l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3200" b="1" u="none">
                <a:solidFill>
                  <a:srgbClr val="B0002B"/>
                </a:solidFill>
                <a:latin typeface="Comic Sans MS"/>
                <a:ea typeface="Comic Sans MS"/>
                <a:cs typeface="Comic Sans MS"/>
              </a:rPr>
              <a:t>How Reading Develops in Year 1</a:t>
            </a:r>
            <a:endParaRPr sz="32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" name="object 3">
            <a:extLst>
              <a:ext uri="{FF2B5EF4-FFF2-40B4-BE49-F238E27FC236}">
                <a16:creationId xmlns:a16="http://schemas.microsoft.com/office/drawing/2014/main" id="{D1E1E618-0DAB-403A-8492-58B8B4FED905}"/>
              </a:ext>
            </a:extLst>
          </p:cNvPr>
          <p:cNvSpPr>
            <a:spLocks noGrp="1"/>
          </p:cNvSpPr>
          <p:nvPr/>
        </p:nvSpPr>
        <p:spPr>
          <a:xfrm>
            <a:off x="971280" y="1844640"/>
            <a:ext cx="3660840" cy="2516261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3040" rIns="0" bIns="0" anchor="t">
            <a:spAutoFit/>
          </a:bodyPr>
          <a:lstStyle/>
          <a:p>
            <a:pPr marL="9360" algn="l">
              <a:lnSpc>
                <a:spcPct val="100000"/>
              </a:lnSpc>
              <a:spcBef>
                <a:spcPts val="887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Reception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9360">
              <a:lnSpc>
                <a:spcPct val="100000"/>
              </a:lnSpc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9360" algn="l">
              <a:lnSpc>
                <a:spcPct val="100000"/>
              </a:lnSpc>
              <a:spcBef>
                <a:spcPts val="763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Blend sounds to read words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9360" algn="l">
              <a:lnSpc>
                <a:spcPct val="100000"/>
              </a:lnSpc>
              <a:spcBef>
                <a:spcPts val="763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Read simple phonically matched books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9360" algn="l">
              <a:lnSpc>
                <a:spcPct val="100000"/>
              </a:lnSpc>
              <a:spcBef>
                <a:spcPts val="763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Recognise some tricky words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9360" algn="l">
              <a:lnSpc>
                <a:spcPct val="100000"/>
              </a:lnSpc>
              <a:spcBef>
                <a:spcPts val="763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Talk about what they have read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" name="object 4">
            <a:extLst>
              <a:ext uri="{FF2B5EF4-FFF2-40B4-BE49-F238E27FC236}">
                <a16:creationId xmlns:a16="http://schemas.microsoft.com/office/drawing/2014/main" id="{FB6A361D-34C1-41A2-977B-91587E70A269}"/>
              </a:ext>
            </a:extLst>
          </p:cNvPr>
          <p:cNvSpPr>
            <a:spLocks noGrp="1"/>
          </p:cNvSpPr>
          <p:nvPr/>
        </p:nvSpPr>
        <p:spPr>
          <a:xfrm>
            <a:off x="4932360" y="1895400"/>
            <a:ext cx="1966680" cy="2829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280" rIns="0" bIns="0" anchor="t">
            <a:spAutoFit/>
          </a:bodyPr>
          <a:lstStyle/>
          <a:p>
            <a:pPr marL="5400" algn="l">
              <a:lnSpc>
                <a:spcPct val="100000"/>
              </a:lnSpc>
              <a:spcBef>
                <a:spcPts val="62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5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Year 1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7" name="object 5">
            <a:extLst>
              <a:ext uri="{FF2B5EF4-FFF2-40B4-BE49-F238E27FC236}">
                <a16:creationId xmlns:a16="http://schemas.microsoft.com/office/drawing/2014/main" id="{BB542E6F-5B41-4F51-9109-ADCE8BAF3FDC}"/>
              </a:ext>
            </a:extLst>
          </p:cNvPr>
          <p:cNvSpPr>
            <a:spLocks noGrp="1"/>
          </p:cNvSpPr>
          <p:nvPr/>
        </p:nvSpPr>
        <p:spPr>
          <a:xfrm>
            <a:off x="4873320" y="2349360"/>
            <a:ext cx="3722760" cy="23821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360" rIns="0" bIns="0" anchor="t">
            <a:spAutoFit/>
          </a:bodyPr>
          <a:lstStyle/>
          <a:p>
            <a:pPr marL="266760" indent="-257400" algn="l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  <a:tab pos="3175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Apply a growing knowledge of phonics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66760" indent="-257400" algn="l">
              <a:lnSpc>
                <a:spcPct val="100000"/>
              </a:lnSpc>
              <a:spcBef>
                <a:spcPts val="763"/>
              </a:spcBef>
              <a:buNone/>
              <a:tabLst>
                <a:tab pos="0" algn="l"/>
                <a:tab pos="3175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Read unfamiliar words more confidently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66760" indent="-257400" algn="l">
              <a:lnSpc>
                <a:spcPts val="1610"/>
              </a:lnSpc>
              <a:spcBef>
                <a:spcPts val="763"/>
              </a:spcBef>
              <a:buNone/>
              <a:tabLst>
                <a:tab pos="0" algn="l"/>
                <a:tab pos="3175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Build fluency and expression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66760" indent="-257400" algn="l">
              <a:lnSpc>
                <a:spcPts val="1610"/>
              </a:lnSpc>
              <a:spcBef>
                <a:spcPts val="763"/>
              </a:spcBef>
              <a:buNone/>
              <a:tabLst>
                <a:tab pos="0" algn="l"/>
                <a:tab pos="3175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Learn common exception words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66760" indent="-257400" algn="l">
              <a:lnSpc>
                <a:spcPts val="1610"/>
              </a:lnSpc>
              <a:spcBef>
                <a:spcPts val="763"/>
              </a:spcBef>
              <a:buNone/>
              <a:tabLst>
                <a:tab pos="0" algn="l"/>
                <a:tab pos="3175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Discuss characters, events and meaning</a:t>
            </a:r>
            <a:endParaRPr sz="1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2733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>
            <a:extLst>
              <a:ext uri="{FF2B5EF4-FFF2-40B4-BE49-F238E27FC236}">
                <a16:creationId xmlns:a16="http://schemas.microsoft.com/office/drawing/2014/main" id="{FBA0DA20-CA22-452E-BE17-B9EBFC222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480" y="980640"/>
            <a:ext cx="5734080" cy="439560"/>
          </a:xfrm>
          <a:prstGeom prst="rect">
            <a:avLst/>
          </a:prstGeom>
          <a:noFill/>
          <a:ln w="0">
            <a:noFill/>
          </a:ln>
        </p:spPr>
        <p:txBody>
          <a:bodyPr lIns="0" tIns="9360" rIns="0" bIns="0" anchor="b">
            <a:spAutoFit/>
          </a:bodyPr>
          <a:lstStyle/>
          <a:p>
            <a:pPr marL="9360" indent="0" algn="l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2800" b="1" u="none">
                <a:solidFill>
                  <a:srgbClr val="B0002B"/>
                </a:solidFill>
                <a:latin typeface="Comic Sans MS"/>
                <a:ea typeface="Comic Sans MS"/>
                <a:cs typeface="Comic Sans MS"/>
              </a:rPr>
              <a:t>Reading in Year 1</a:t>
            </a:r>
            <a:endParaRPr sz="28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3" name="TextBox 2">
            <a:extLst>
              <a:ext uri="{FF2B5EF4-FFF2-40B4-BE49-F238E27FC236}">
                <a16:creationId xmlns:a16="http://schemas.microsoft.com/office/drawing/2014/main" id="{910F715D-52F0-4851-B21C-8E008670ABE7}"/>
              </a:ext>
            </a:extLst>
          </p:cNvPr>
          <p:cNvSpPr>
            <a:spLocks noGrp="1"/>
          </p:cNvSpPr>
          <p:nvPr/>
        </p:nvSpPr>
        <p:spPr>
          <a:xfrm>
            <a:off x="1258560" y="2290680"/>
            <a:ext cx="6807240" cy="41133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Children take part in three reading-practice sessions each week, focusing on decoding, fluency and understanding.</a:t>
            </a:r>
            <a:endParaRPr sz="24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24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Please keep your child’s reading book and Reading Record in their book bag every day.</a:t>
            </a:r>
            <a:endParaRPr sz="24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24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Read together at home each day and sign the Reading Record. A few calm, enjoyable minutes make a real difference.</a:t>
            </a:r>
            <a:endParaRPr sz="24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27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918040" y="134640"/>
            <a:ext cx="2652840" cy="1309680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1588415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>
            <a:extLst>
              <a:ext uri="{FF2B5EF4-FFF2-40B4-BE49-F238E27FC236}">
                <a16:creationId xmlns:a16="http://schemas.microsoft.com/office/drawing/2014/main" id="{BEADC3E9-EC3B-409B-AA3E-5C9C5F07E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480" y="980640"/>
            <a:ext cx="5734080" cy="439560"/>
          </a:xfrm>
          <a:prstGeom prst="rect">
            <a:avLst/>
          </a:prstGeom>
          <a:noFill/>
          <a:ln w="0">
            <a:noFill/>
          </a:ln>
        </p:spPr>
        <p:txBody>
          <a:bodyPr lIns="0" tIns="9360" rIns="0" bIns="0" anchor="b">
            <a:spAutoFit/>
          </a:bodyPr>
          <a:lstStyle/>
          <a:p>
            <a:pPr marL="9360" indent="0" algn="l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2800" b="1" u="none">
                <a:solidFill>
                  <a:srgbClr val="B0002B"/>
                </a:solidFill>
                <a:latin typeface="Comic Sans MS"/>
                <a:ea typeface="Comic Sans MS"/>
                <a:cs typeface="Comic Sans MS"/>
              </a:rPr>
              <a:t>Weekly Spellings</a:t>
            </a:r>
            <a:endParaRPr sz="28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" name="TextBox 2">
            <a:extLst>
              <a:ext uri="{FF2B5EF4-FFF2-40B4-BE49-F238E27FC236}">
                <a16:creationId xmlns:a16="http://schemas.microsoft.com/office/drawing/2014/main" id="{B15F4AF8-9B92-48A8-AF88-A72C0EDEBF51}"/>
              </a:ext>
            </a:extLst>
          </p:cNvPr>
          <p:cNvSpPr>
            <a:spLocks noGrp="1"/>
          </p:cNvSpPr>
          <p:nvPr/>
        </p:nvSpPr>
        <p:spPr>
          <a:xfrm>
            <a:off x="971280" y="1557000"/>
            <a:ext cx="8280360" cy="30806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Ten spelling words will be shared on Seesaw each Friday, one week before the test.</a:t>
            </a:r>
            <a:endParaRPr sz="24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24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Please help your child practise the words little and often during the week. The spelling test will take place the following Friday.</a:t>
            </a:r>
            <a:endParaRPr sz="24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24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Children keep a record of their words in their spelling book at school, so home practice does not need to be uploaded.</a:t>
            </a:r>
            <a:endParaRPr sz="24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7" name="AutoShape 2">
            <a:extLst>
              <a:ext uri="{FF2B5EF4-FFF2-40B4-BE49-F238E27FC236}">
                <a16:creationId xmlns:a16="http://schemas.microsoft.com/office/drawing/2014/main" id="{2A2E58BB-F644-467C-97CB-6919D168488C}"/>
              </a:ext>
            </a:extLst>
          </p:cNvPr>
          <p:cNvSpPr>
            <a:spLocks noGrp="1"/>
          </p:cNvSpPr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 fontScale="92500" lnSpcReduction="19999"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8" name="AutoShape 4">
            <a:extLst>
              <a:ext uri="{FF2B5EF4-FFF2-40B4-BE49-F238E27FC236}">
                <a16:creationId xmlns:a16="http://schemas.microsoft.com/office/drawing/2014/main" id="{249AFB41-5CFB-40FA-AE53-70F0FE9F7E86}"/>
              </a:ext>
            </a:extLst>
          </p:cNvPr>
          <p:cNvSpPr>
            <a:spLocks noGrp="1"/>
          </p:cNvSpPr>
          <p:nvPr/>
        </p:nvSpPr>
        <p:spPr>
          <a:xfrm>
            <a:off x="307800" y="7920"/>
            <a:ext cx="304920" cy="3045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 fontScale="92500" lnSpcReduction="19999"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2571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>
            <a:extLst>
              <a:ext uri="{FF2B5EF4-FFF2-40B4-BE49-F238E27FC236}">
                <a16:creationId xmlns:a16="http://schemas.microsoft.com/office/drawing/2014/main" id="{E20E4903-7713-4808-9891-5778B7137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560" y="298440"/>
            <a:ext cx="5734080" cy="871200"/>
          </a:xfrm>
          <a:prstGeom prst="rect">
            <a:avLst/>
          </a:prstGeom>
          <a:noFill/>
          <a:ln w="0">
            <a:noFill/>
          </a:ln>
        </p:spPr>
        <p:txBody>
          <a:bodyPr lIns="0" tIns="9360" rIns="0" bIns="0" anchor="b">
            <a:spAutoFit/>
          </a:bodyPr>
          <a:lstStyle/>
          <a:p>
            <a:pPr marL="5400" indent="0" algn="l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2800" b="1" u="none">
                <a:solidFill>
                  <a:srgbClr val="B0002B"/>
                </a:solidFill>
                <a:latin typeface="Comic Sans MS"/>
                <a:ea typeface="Comic Sans MS"/>
                <a:cs typeface="Comic Sans MS"/>
              </a:rPr>
              <a:t>Mathematics in Year 1</a:t>
            </a:r>
            <a:endParaRPr sz="28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1" name="object 5">
            <a:extLst>
              <a:ext uri="{FF2B5EF4-FFF2-40B4-BE49-F238E27FC236}">
                <a16:creationId xmlns:a16="http://schemas.microsoft.com/office/drawing/2014/main" id="{8D8A21B6-357C-497B-A4A8-520E12C9BF20}"/>
              </a:ext>
            </a:extLst>
          </p:cNvPr>
          <p:cNvSpPr>
            <a:spLocks noGrp="1"/>
          </p:cNvSpPr>
          <p:nvPr/>
        </p:nvSpPr>
        <p:spPr>
          <a:xfrm>
            <a:off x="1042920" y="1614240"/>
            <a:ext cx="7705440" cy="2584152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000" rIns="0" bIns="0" anchor="t">
            <a:spAutoFit/>
          </a:bodyPr>
          <a:lstStyle/>
          <a:p>
            <a:pPr marL="5400" algn="l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  <a:tab pos="2239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Children will learn to:</a:t>
            </a:r>
            <a:endParaRPr lang="en-GB" sz="165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marL="5400" algn="l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  <a:tab pos="2239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sz="18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23560" indent="-214200" algn="l">
              <a:lnSpc>
                <a:spcPct val="100000"/>
              </a:lnSpc>
              <a:spcBef>
                <a:spcPts val="11"/>
              </a:spcBef>
              <a:buClr>
                <a:srgbClr val="000000"/>
              </a:buClr>
              <a:buSzPct val="70000"/>
              <a:buFont typeface="Arial"/>
              <a:buChar char="•"/>
              <a:tabLst>
                <a:tab pos="2239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count forwards and backwards to and across 100</a:t>
            </a:r>
            <a:endParaRPr sz="18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23560" indent="-214200" algn="l">
              <a:lnSpc>
                <a:spcPct val="100000"/>
              </a:lnSpc>
              <a:spcBef>
                <a:spcPts val="11"/>
              </a:spcBef>
              <a:buClr>
                <a:srgbClr val="000000"/>
              </a:buClr>
              <a:buSzPct val="70000"/>
              <a:buFont typeface="Arial"/>
              <a:buChar char="•"/>
              <a:tabLst>
                <a:tab pos="2239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read and write numbers to 20 in numerals and words</a:t>
            </a:r>
            <a:endParaRPr sz="18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23560" indent="-214200" algn="l">
              <a:lnSpc>
                <a:spcPct val="100000"/>
              </a:lnSpc>
              <a:buClr>
                <a:srgbClr val="000000"/>
              </a:buClr>
              <a:buSzPct val="70000"/>
              <a:buFont typeface="Arial"/>
              <a:buChar char="•"/>
              <a:tabLst>
                <a:tab pos="2239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find one more and one less</a:t>
            </a:r>
            <a:endParaRPr sz="18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23560" indent="-214200" algn="l">
              <a:lnSpc>
                <a:spcPct val="100000"/>
              </a:lnSpc>
              <a:buClr>
                <a:srgbClr val="000000"/>
              </a:buClr>
              <a:buSzPct val="70000"/>
              <a:buFont typeface="Arial"/>
              <a:buChar char="•"/>
              <a:tabLst>
                <a:tab pos="2239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add and subtract within 20</a:t>
            </a:r>
            <a:endParaRPr sz="18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23560" indent="-214200" algn="l">
              <a:lnSpc>
                <a:spcPct val="100000"/>
              </a:lnSpc>
              <a:buClr>
                <a:srgbClr val="000000"/>
              </a:buClr>
              <a:buSzPct val="70000"/>
              <a:buFont typeface="Arial"/>
              <a:buChar char="•"/>
              <a:tabLst>
                <a:tab pos="2239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use the signs +, − and =</a:t>
            </a:r>
            <a:endParaRPr sz="18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23560" indent="-214200" algn="l">
              <a:lnSpc>
                <a:spcPct val="100000"/>
              </a:lnSpc>
              <a:buClr>
                <a:srgbClr val="000000"/>
              </a:buClr>
              <a:buSzPct val="70000"/>
              <a:buFont typeface="Arial"/>
              <a:buChar char="•"/>
              <a:tabLst>
                <a:tab pos="2239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count in 2s, 5s and 10s</a:t>
            </a:r>
            <a:endParaRPr sz="18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23560" indent="-214200" algn="l">
              <a:lnSpc>
                <a:spcPct val="100000"/>
              </a:lnSpc>
              <a:buClr>
                <a:srgbClr val="000000"/>
              </a:buClr>
              <a:buSzPct val="70000"/>
              <a:buFont typeface="Arial"/>
              <a:buChar char="•"/>
              <a:tabLst>
                <a:tab pos="2239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solve practical one-step problems</a:t>
            </a:r>
            <a:endParaRPr sz="18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23560" indent="-214200" algn="l">
              <a:lnSpc>
                <a:spcPct val="100000"/>
              </a:lnSpc>
              <a:buClr>
                <a:srgbClr val="000000"/>
              </a:buClr>
              <a:buSzPct val="70000"/>
              <a:buFont typeface="Arial"/>
              <a:buChar char="•"/>
              <a:tabLst>
                <a:tab pos="2239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 err="1">
                <a:solidFill>
                  <a:srgbClr val="111827"/>
                </a:solidFill>
                <a:latin typeface="Arial"/>
                <a:ea typeface="Arial"/>
                <a:cs typeface="Arial"/>
              </a:rPr>
              <a:t>recognise</a:t>
            </a: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 halves and quarters</a:t>
            </a:r>
            <a:endParaRPr sz="18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8868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>
            <a:extLst>
              <a:ext uri="{FF2B5EF4-FFF2-40B4-BE49-F238E27FC236}">
                <a16:creationId xmlns:a16="http://schemas.microsoft.com/office/drawing/2014/main" id="{145CCF31-DCC9-4064-8ACE-090B6B01E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480" y="980640"/>
            <a:ext cx="5734080" cy="439560"/>
          </a:xfrm>
          <a:prstGeom prst="rect">
            <a:avLst/>
          </a:prstGeom>
          <a:noFill/>
          <a:ln w="0">
            <a:noFill/>
          </a:ln>
        </p:spPr>
        <p:txBody>
          <a:bodyPr lIns="0" tIns="9360" rIns="0" bIns="0" anchor="b">
            <a:spAutoFit/>
          </a:bodyPr>
          <a:lstStyle/>
          <a:p>
            <a:pPr marL="9360" indent="0" algn="l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2800" b="1" u="none">
                <a:solidFill>
                  <a:srgbClr val="B0002B"/>
                </a:solidFill>
                <a:latin typeface="Comic Sans MS"/>
                <a:ea typeface="Comic Sans MS"/>
                <a:cs typeface="Comic Sans MS"/>
              </a:rPr>
              <a:t>Home Learning</a:t>
            </a:r>
            <a:endParaRPr sz="28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0" name="TextBox 2">
            <a:extLst>
              <a:ext uri="{FF2B5EF4-FFF2-40B4-BE49-F238E27FC236}">
                <a16:creationId xmlns:a16="http://schemas.microsoft.com/office/drawing/2014/main" id="{3A06A002-0F99-4FB4-8137-76056EBF6497}"/>
              </a:ext>
            </a:extLst>
          </p:cNvPr>
          <p:cNvSpPr>
            <a:spLocks noGrp="1"/>
          </p:cNvSpPr>
          <p:nvPr/>
        </p:nvSpPr>
        <p:spPr>
          <a:xfrm>
            <a:off x="934920" y="1628640"/>
            <a:ext cx="7730109" cy="2160464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Every Tuesday, children will receive a new reading book</a:t>
            </a:r>
            <a:r>
              <a:rPr lang="en-GB" sz="1725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.</a:t>
            </a:r>
            <a:endParaRPr sz="24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24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lang="en-GB" sz="1725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Every Friday, c</a:t>
            </a:r>
            <a:r>
              <a:rPr sz="1725" b="0" i="0" u="sng" dirty="0" err="1">
                <a:solidFill>
                  <a:srgbClr val="111827"/>
                </a:solidFill>
                <a:latin typeface="Arial"/>
                <a:ea typeface="Arial"/>
                <a:cs typeface="Arial"/>
              </a:rPr>
              <a:t>hildren</a:t>
            </a:r>
            <a:r>
              <a:rPr sz="1725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 </a:t>
            </a:r>
            <a:r>
              <a:rPr lang="en-GB" sz="1725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will receive English and Maths homework (R</a:t>
            </a:r>
            <a:r>
              <a:rPr sz="1725" b="0" i="0" u="sng" dirty="0" err="1">
                <a:solidFill>
                  <a:srgbClr val="111827"/>
                </a:solidFill>
                <a:latin typeface="Arial"/>
                <a:ea typeface="Arial"/>
                <a:cs typeface="Arial"/>
              </a:rPr>
              <a:t>eading</a:t>
            </a:r>
            <a:r>
              <a:rPr sz="1725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 Eggs </a:t>
            </a:r>
            <a:r>
              <a:rPr lang="en-GB" sz="1725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and My Maths)</a:t>
            </a:r>
            <a:r>
              <a:rPr sz="1725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.</a:t>
            </a:r>
            <a:endParaRPr sz="24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24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Occasionally, a short cross-curricular activity may be set in science, art, history, RE or geography. Any task will be explained clearly on Seesaw.</a:t>
            </a:r>
            <a:endParaRPr sz="24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78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>
            <a:extLst>
              <a:ext uri="{FF2B5EF4-FFF2-40B4-BE49-F238E27FC236}">
                <a16:creationId xmlns:a16="http://schemas.microsoft.com/office/drawing/2014/main" id="{0393FC24-4900-4510-AE89-8FE42C110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6360" y="549000"/>
            <a:ext cx="6308640" cy="425520"/>
          </a:xfrm>
          <a:prstGeom prst="rect">
            <a:avLst/>
          </a:prstGeom>
          <a:noFill/>
          <a:ln w="0">
            <a:noFill/>
          </a:ln>
        </p:spPr>
        <p:txBody>
          <a:bodyPr lIns="0" tIns="9360" rIns="0" bIns="0" anchor="b">
            <a:spAutoFit/>
          </a:bodyPr>
          <a:lstStyle/>
          <a:p>
            <a:pPr marL="5400" indent="0" algn="l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2700" b="1" u="none">
                <a:solidFill>
                  <a:srgbClr val="B0002B"/>
                </a:solidFill>
                <a:latin typeface="Comic Sans MS"/>
                <a:ea typeface="Comic Sans MS"/>
                <a:cs typeface="Comic Sans MS"/>
              </a:rPr>
              <a:t>The Phonics Screening Check</a:t>
            </a:r>
            <a:endParaRPr sz="27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2" name="object 3">
            <a:extLst>
              <a:ext uri="{FF2B5EF4-FFF2-40B4-BE49-F238E27FC236}">
                <a16:creationId xmlns:a16="http://schemas.microsoft.com/office/drawing/2014/main" id="{FE1A1946-E491-46C6-A404-1999634FAD5D}"/>
              </a:ext>
            </a:extLst>
          </p:cNvPr>
          <p:cNvSpPr>
            <a:spLocks noGrp="1"/>
          </p:cNvSpPr>
          <p:nvPr/>
        </p:nvSpPr>
        <p:spPr>
          <a:xfrm>
            <a:off x="1047750" y="1714500"/>
            <a:ext cx="7620000" cy="3564271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360" rIns="0" bIns="0" anchor="t">
            <a:spAutoFit/>
          </a:bodyPr>
          <a:lstStyle/>
          <a:p>
            <a:pPr algn="l">
              <a:spcAft>
                <a:spcPts val="18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The statutory Phonics Screening Check takes place in June.</a:t>
            </a:r>
            <a:endParaRPr lang="en-GB" sz="165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spcAft>
                <a:spcPts val="18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65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spcAft>
                <a:spcPts val="18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sz="165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spcAft>
                <a:spcPts val="18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Each child reads 40 words individually with a familiar teacher. The list contains real words and carefully designed pseudo-words.</a:t>
            </a:r>
          </a:p>
          <a:p>
            <a:pPr algn="l">
              <a:spcAft>
                <a:spcPts val="18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The check helps us see how confidently children can </a:t>
            </a:r>
            <a:r>
              <a:rPr sz="1650" b="0" i="0" u="sng" dirty="0" err="1">
                <a:solidFill>
                  <a:srgbClr val="111827"/>
                </a:solidFill>
                <a:latin typeface="Arial"/>
                <a:ea typeface="Arial"/>
                <a:cs typeface="Arial"/>
              </a:rPr>
              <a:t>recognise</a:t>
            </a: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 sounds and blend them to read unfamiliar words.</a:t>
            </a:r>
          </a:p>
          <a:p>
            <a:pPr algn="l"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We </a:t>
            </a:r>
            <a:r>
              <a:rPr sz="1650" b="0" i="0" u="sng" dirty="0" err="1">
                <a:solidFill>
                  <a:srgbClr val="111827"/>
                </a:solidFill>
                <a:latin typeface="Arial"/>
                <a:ea typeface="Arial"/>
                <a:cs typeface="Arial"/>
              </a:rPr>
              <a:t>practise</a:t>
            </a: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 these skills naturally throughout the year through daily phonics and reading. There is no need for children to feel worried about the check.</a:t>
            </a:r>
            <a:endParaRPr lang="en-GB" sz="165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65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65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65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65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lang="en-GB" sz="165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Examples </a:t>
            </a:r>
            <a:endParaRPr sz="165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9490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>
            <a:extLst>
              <a:ext uri="{FF2B5EF4-FFF2-40B4-BE49-F238E27FC236}">
                <a16:creationId xmlns:a16="http://schemas.microsoft.com/office/drawing/2014/main" id="{86858DDC-C5E1-4B1F-865F-610ACB7B0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920" y="300960"/>
            <a:ext cx="785664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3200" b="1" u="none">
                <a:solidFill>
                  <a:srgbClr val="B0002B"/>
                </a:solidFill>
                <a:latin typeface="Arial"/>
                <a:ea typeface="Arial"/>
                <a:cs typeface="Arial"/>
              </a:rPr>
              <a:t>Uniform and Presentation</a:t>
            </a:r>
            <a:endParaRPr sz="32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2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98480" y="1989000"/>
            <a:ext cx="2982600" cy="2879640"/>
          </a:xfrm>
          <a:prstGeom prst="rect">
            <a:avLst/>
          </a:prstGeom>
          <a:ln w="38160">
            <a:noFill/>
          </a:ln>
        </p:spPr>
      </p:pic>
      <p:sp>
        <p:nvSpPr>
          <p:cNvPr id="138" name="TextBox 1">
            <a:extLst>
              <a:ext uri="{FF2B5EF4-FFF2-40B4-BE49-F238E27FC236}">
                <a16:creationId xmlns:a16="http://schemas.microsoft.com/office/drawing/2014/main" id="{FC40DF00-BDD2-4841-912D-845CB59C166B}"/>
              </a:ext>
            </a:extLst>
          </p:cNvPr>
          <p:cNvSpPr>
            <a:spLocks noGrp="1"/>
          </p:cNvSpPr>
          <p:nvPr/>
        </p:nvSpPr>
        <p:spPr>
          <a:xfrm>
            <a:off x="4324320" y="1609560"/>
            <a:ext cx="3816360" cy="39344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Please follow the school uniform policy.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Correct school uniform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Suitable navy coat for the weather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Grey socks for boys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White socks or navy tights for girls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School fleece, hat, scarf and gloves when needed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Long hair tied back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9" name="TextBox 2">
            <a:extLst>
              <a:ext uri="{FF2B5EF4-FFF2-40B4-BE49-F238E27FC236}">
                <a16:creationId xmlns:a16="http://schemas.microsoft.com/office/drawing/2014/main" id="{B86E9146-01E0-47B4-83B9-AC48724C093F}"/>
              </a:ext>
            </a:extLst>
          </p:cNvPr>
          <p:cNvSpPr>
            <a:spLocks noGrp="1"/>
          </p:cNvSpPr>
          <p:nvPr/>
        </p:nvSpPr>
        <p:spPr>
          <a:xfrm>
            <a:off x="971280" y="5763960"/>
            <a:ext cx="7712280" cy="6426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Please label every item clearly. Children should arrive looking smart, with shirts tucked in and ready to learn.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261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>
            <a:extLst>
              <a:ext uri="{FF2B5EF4-FFF2-40B4-BE49-F238E27FC236}">
                <a16:creationId xmlns:a16="http://schemas.microsoft.com/office/drawing/2014/main" id="{1692B17B-75C4-4BFB-ABF7-DF71C4FF9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480" y="980640"/>
            <a:ext cx="5734080" cy="439560"/>
          </a:xfrm>
          <a:prstGeom prst="rect">
            <a:avLst/>
          </a:prstGeom>
          <a:noFill/>
          <a:ln w="0">
            <a:noFill/>
          </a:ln>
        </p:spPr>
        <p:txBody>
          <a:bodyPr lIns="0" tIns="9360" rIns="0" bIns="0" anchor="b">
            <a:spAutoFit/>
          </a:bodyPr>
          <a:lstStyle/>
          <a:p>
            <a:pPr marL="9360" indent="0" algn="l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2800" b="1" u="none">
                <a:solidFill>
                  <a:srgbClr val="B0002B"/>
                </a:solidFill>
                <a:latin typeface="Comic Sans MS"/>
                <a:ea typeface="Comic Sans MS"/>
                <a:cs typeface="Comic Sans MS"/>
              </a:rPr>
              <a:t>PE and Water</a:t>
            </a:r>
            <a:endParaRPr sz="28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1" name="TextBox 2">
            <a:extLst>
              <a:ext uri="{FF2B5EF4-FFF2-40B4-BE49-F238E27FC236}">
                <a16:creationId xmlns:a16="http://schemas.microsoft.com/office/drawing/2014/main" id="{8C4F2F48-C1DC-4EB6-8B4A-A618AD6D0EB5}"/>
              </a:ext>
            </a:extLst>
          </p:cNvPr>
          <p:cNvSpPr>
            <a:spLocks noGrp="1"/>
          </p:cNvSpPr>
          <p:nvPr/>
        </p:nvSpPr>
        <p:spPr>
          <a:xfrm>
            <a:off x="1280880" y="1680840"/>
            <a:ext cx="6981840" cy="833178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5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PE day: Tuesday</a:t>
            </a:r>
            <a:r>
              <a:rPr lang="en-GB" sz="150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 and Friday</a:t>
            </a:r>
            <a:endParaRPr sz="18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18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5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Children should come to school wearing their PE kit.</a:t>
            </a:r>
            <a:endParaRPr sz="18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53" name="Picture 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280880" y="2881080"/>
            <a:ext cx="2376720" cy="1901880"/>
          </a:xfrm>
          <a:prstGeom prst="rect">
            <a:avLst/>
          </a:prstGeom>
          <a:ln w="38160">
            <a:noFill/>
          </a:ln>
        </p:spPr>
      </p:pic>
      <p:sp>
        <p:nvSpPr>
          <p:cNvPr id="143" name="Rectangle 3">
            <a:extLst>
              <a:ext uri="{FF2B5EF4-FFF2-40B4-BE49-F238E27FC236}">
                <a16:creationId xmlns:a16="http://schemas.microsoft.com/office/drawing/2014/main" id="{6AC014AF-0486-42A2-970E-018DF51A9154}"/>
              </a:ext>
            </a:extLst>
          </p:cNvPr>
          <p:cNvSpPr>
            <a:spLocks noGrp="1"/>
          </p:cNvSpPr>
          <p:nvPr/>
        </p:nvSpPr>
        <p:spPr>
          <a:xfrm>
            <a:off x="3690720" y="2751120"/>
            <a:ext cx="4572000" cy="17398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5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PE kit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5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White school-logo T-shirt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5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Shorts for indoor PE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5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Tracksuit for outdoor PE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5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Trainers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4" name="TextBox 5">
            <a:extLst>
              <a:ext uri="{FF2B5EF4-FFF2-40B4-BE49-F238E27FC236}">
                <a16:creationId xmlns:a16="http://schemas.microsoft.com/office/drawing/2014/main" id="{BB3509BC-06CA-4BA5-997C-06BE0F08B93C}"/>
              </a:ext>
            </a:extLst>
          </p:cNvPr>
          <p:cNvSpPr>
            <a:spLocks noGrp="1"/>
          </p:cNvSpPr>
          <p:nvPr/>
        </p:nvSpPr>
        <p:spPr>
          <a:xfrm>
            <a:off x="55440" y="5200560"/>
            <a:ext cx="4103640" cy="9169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Water bottles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Please send a named water bottle every day.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56" name="Picture 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657600" y="5203800"/>
            <a:ext cx="1179360" cy="1108080"/>
          </a:xfrm>
          <a:prstGeom prst="rect">
            <a:avLst/>
          </a:prstGeom>
          <a:ln w="38160">
            <a:noFill/>
          </a:ln>
        </p:spPr>
      </p:pic>
      <p:sp>
        <p:nvSpPr>
          <p:cNvPr id="146" name="AutoShape 4">
            <a:extLst>
              <a:ext uri="{FF2B5EF4-FFF2-40B4-BE49-F238E27FC236}">
                <a16:creationId xmlns:a16="http://schemas.microsoft.com/office/drawing/2014/main" id="{E244F277-2BC1-4FC8-A47B-1ECA4DA9AB5E}"/>
              </a:ext>
            </a:extLst>
          </p:cNvPr>
          <p:cNvSpPr>
            <a:spLocks noGrp="1"/>
          </p:cNvSpPr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 fontScale="92500" lnSpcReduction="19999"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7" name="AutoShape 6">
            <a:extLst>
              <a:ext uri="{FF2B5EF4-FFF2-40B4-BE49-F238E27FC236}">
                <a16:creationId xmlns:a16="http://schemas.microsoft.com/office/drawing/2014/main" id="{E826BE16-E574-46F1-9B0E-C4ECB5A4E355}"/>
              </a:ext>
            </a:extLst>
          </p:cNvPr>
          <p:cNvSpPr>
            <a:spLocks noGrp="1"/>
          </p:cNvSpPr>
          <p:nvPr/>
        </p:nvSpPr>
        <p:spPr>
          <a:xfrm>
            <a:off x="307800" y="7920"/>
            <a:ext cx="304920" cy="3045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 fontScale="92500" lnSpcReduction="19999"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8" name="AutoShape 8">
            <a:extLst>
              <a:ext uri="{FF2B5EF4-FFF2-40B4-BE49-F238E27FC236}">
                <a16:creationId xmlns:a16="http://schemas.microsoft.com/office/drawing/2014/main" id="{6E762587-4DC6-42A5-9AD4-4AC4B992E4F2}"/>
              </a:ext>
            </a:extLst>
          </p:cNvPr>
          <p:cNvSpPr>
            <a:spLocks noGrp="1"/>
          </p:cNvSpPr>
          <p:nvPr/>
        </p:nvSpPr>
        <p:spPr>
          <a:xfrm>
            <a:off x="460080" y="160200"/>
            <a:ext cx="304920" cy="3049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 fontScale="92500" lnSpcReduction="19999"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5544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>
            <a:extLst>
              <a:ext uri="{FF2B5EF4-FFF2-40B4-BE49-F238E27FC236}">
                <a16:creationId xmlns:a16="http://schemas.microsoft.com/office/drawing/2014/main" id="{17C06739-F670-4D7D-9E7C-65EAC56D6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40" y="115200"/>
            <a:ext cx="731340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3600" b="1" u="none">
                <a:solidFill>
                  <a:srgbClr val="B0002B"/>
                </a:solidFill>
                <a:latin typeface="Comic Sans MS"/>
                <a:ea typeface="Comic Sans MS"/>
                <a:cs typeface="Comic Sans MS"/>
              </a:rPr>
              <a:t>Keeping in Touch</a:t>
            </a:r>
            <a:endParaRPr sz="36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0" name="PlaceHolder 2">
            <a:extLst>
              <a:ext uri="{FF2B5EF4-FFF2-40B4-BE49-F238E27FC236}">
                <a16:creationId xmlns:a16="http://schemas.microsoft.com/office/drawing/2014/main" id="{A16C4ADC-D4F1-4950-92C9-0DC123559F6F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33400" y="1461600"/>
            <a:ext cx="8386560" cy="4227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l">
              <a:spcAft>
                <a:spcPts val="20"/>
              </a:spcAft>
              <a:def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Teachers cannot hold meetings with parents while teaching or supervising children.</a:t>
            </a:r>
            <a:endParaRPr lang="en-GB" sz="1575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spcAft>
                <a:spcPts val="20"/>
              </a:spcAft>
              <a:def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575" u="sng" dirty="0">
              <a:solidFill>
                <a:srgbClr val="111827"/>
              </a:solidFill>
            </a:endParaRPr>
          </a:p>
          <a:p>
            <a:pPr algn="l">
              <a:spcAft>
                <a:spcPts val="20"/>
              </a:spcAft>
              <a:def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575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spcAft>
                <a:spcPts val="20"/>
              </a:spcAft>
              <a:def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sz="1575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spcAft>
                <a:spcPts val="20"/>
              </a:spcAft>
              <a:def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If you would like to talk, please speak to me briefly after school to arrange an appointment, or contact the school office. I will then arrange a mutually convenient time.</a:t>
            </a:r>
            <a:endParaRPr lang="en-GB" sz="1575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spcAft>
                <a:spcPts val="20"/>
              </a:spcAft>
              <a:def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575" u="sng" dirty="0">
              <a:solidFill>
                <a:srgbClr val="111827"/>
              </a:solidFill>
            </a:endParaRPr>
          </a:p>
          <a:p>
            <a:pPr algn="l">
              <a:spcAft>
                <a:spcPts val="20"/>
              </a:spcAft>
              <a:def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575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spcAft>
                <a:spcPts val="20"/>
              </a:spcAft>
              <a:def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sz="1575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spcAft>
                <a:spcPts val="20"/>
              </a:spcAft>
              <a:def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Please check Seesaw and the school website regularly for messages, dates and updates.</a:t>
            </a:r>
          </a:p>
          <a:p>
            <a:pPr algn="l">
              <a:def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www.st-theresas.barnet.sch.uk</a:t>
            </a:r>
          </a:p>
        </p:txBody>
      </p:sp>
      <p:sp>
        <p:nvSpPr>
          <p:cNvPr id="151" name="AutoShape 6">
            <a:extLst>
              <a:ext uri="{FF2B5EF4-FFF2-40B4-BE49-F238E27FC236}">
                <a16:creationId xmlns:a16="http://schemas.microsoft.com/office/drawing/2014/main" id="{2B7311A6-8C02-4985-97D4-35D24912D159}"/>
              </a:ext>
            </a:extLst>
          </p:cNvPr>
          <p:cNvSpPr>
            <a:spLocks noGrp="1"/>
          </p:cNvSpPr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 fontScale="92500" lnSpcReduction="19999"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3858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>
            <a:extLst>
              <a:ext uri="{FF2B5EF4-FFF2-40B4-BE49-F238E27FC236}">
                <a16:creationId xmlns:a16="http://schemas.microsoft.com/office/drawing/2014/main" id="{A69A8C18-2560-4BF3-AAE6-B26F21566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880" y="985320"/>
            <a:ext cx="7238880" cy="144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4400" b="1" u="none">
                <a:solidFill>
                  <a:srgbClr val="B0002B"/>
                </a:solidFill>
                <a:latin typeface="Comic Sans MS"/>
                <a:ea typeface="Comic Sans MS"/>
                <a:cs typeface="Comic Sans MS"/>
              </a:rPr>
              <a:t>Our Mission</a:t>
            </a:r>
            <a:endParaRPr sz="44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PlaceHolder 2">
            <a:extLst>
              <a:ext uri="{FF2B5EF4-FFF2-40B4-BE49-F238E27FC236}">
                <a16:creationId xmlns:a16="http://schemas.microsoft.com/office/drawing/2014/main" id="{F26A7698-132E-4803-82FA-873431359E53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1187280" y="2557440"/>
            <a:ext cx="7238880" cy="1752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9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At St Theresa’s</a:t>
            </a:r>
            <a:endParaRPr sz="24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24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9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We learn together,</a:t>
            </a:r>
            <a:endParaRPr sz="24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9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We play together,</a:t>
            </a:r>
            <a:endParaRPr sz="24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9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We pray together and</a:t>
            </a:r>
            <a:endParaRPr sz="24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9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We grow together in the love of God.</a:t>
            </a:r>
            <a:endParaRPr sz="24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</p:txBody>
      </p:sp>
      <p:pic>
        <p:nvPicPr>
          <p:cNvPr id="28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556320" y="5661000"/>
            <a:ext cx="2131920" cy="882360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849735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>
            <a:extLst>
              <a:ext uri="{FF2B5EF4-FFF2-40B4-BE49-F238E27FC236}">
                <a16:creationId xmlns:a16="http://schemas.microsoft.com/office/drawing/2014/main" id="{0EB62A08-9D8D-4106-A0CB-0C4B4653E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40" y="310680"/>
            <a:ext cx="731340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3200" b="1" u="none">
                <a:solidFill>
                  <a:srgbClr val="B0002B"/>
                </a:solidFill>
                <a:latin typeface="Comic Sans MS"/>
                <a:ea typeface="Comic Sans MS"/>
                <a:cs typeface="Comic Sans MS"/>
              </a:rPr>
              <a:t>Helping at Home</a:t>
            </a:r>
            <a:endParaRPr sz="32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4" name="PlaceHolder 2">
            <a:extLst>
              <a:ext uri="{FF2B5EF4-FFF2-40B4-BE49-F238E27FC236}">
                <a16:creationId xmlns:a16="http://schemas.microsoft.com/office/drawing/2014/main" id="{B94F6449-D303-40AC-AB59-AB17661AA256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971550" y="1714500"/>
            <a:ext cx="7810500" cy="371475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algn="l">
              <a:lnSpc>
                <a:spcPct val="90000"/>
              </a:lnSpc>
              <a:spcBef>
                <a:spcPts val="5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Arrive on time, ready for the day</a:t>
            </a:r>
            <a:endParaRPr sz="21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indent="0" algn="l">
              <a:lnSpc>
                <a:spcPct val="90000"/>
              </a:lnSpc>
              <a:spcBef>
                <a:spcPts val="5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Keep reading books and records in the book bag</a:t>
            </a:r>
            <a:endParaRPr sz="21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indent="0" algn="l">
              <a:lnSpc>
                <a:spcPct val="90000"/>
              </a:lnSpc>
              <a:spcBef>
                <a:spcPts val="5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Read together every day</a:t>
            </a:r>
            <a:endParaRPr sz="21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indent="0" algn="l">
              <a:lnSpc>
                <a:spcPct val="90000"/>
              </a:lnSpc>
              <a:spcBef>
                <a:spcPts val="5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Practise phonics and the weekly spelling words</a:t>
            </a:r>
            <a:endParaRPr sz="21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indent="0" algn="l">
              <a:lnSpc>
                <a:spcPct val="90000"/>
              </a:lnSpc>
              <a:spcBef>
                <a:spcPts val="5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Practise letter formation and numbers to 20</a:t>
            </a:r>
            <a:endParaRPr sz="21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indent="0" algn="l">
              <a:lnSpc>
                <a:spcPct val="90000"/>
              </a:lnSpc>
              <a:spcBef>
                <a:spcPts val="5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Label clothing, PE kit, bags and water bottles</a:t>
            </a:r>
            <a:endParaRPr sz="21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indent="0" algn="l">
              <a:lnSpc>
                <a:spcPct val="90000"/>
              </a:lnSpc>
              <a:spcBef>
                <a:spcPts val="5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Check Seesaw and the school website regularly</a:t>
            </a:r>
            <a:endParaRPr sz="21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indent="0" algn="l">
              <a:lnSpc>
                <a:spcPct val="90000"/>
              </a:lnSpc>
              <a:spcBef>
                <a:spcPts val="5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21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indent="0" algn="l">
              <a:lnSpc>
                <a:spcPct val="90000"/>
              </a:lnSpc>
              <a:spcBef>
                <a:spcPts val="5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Your encouragement and praise are incredibly valuable.</a:t>
            </a:r>
            <a:endParaRPr sz="21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</p:txBody>
      </p:sp>
      <p:pic>
        <p:nvPicPr>
          <p:cNvPr id="158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372000" y="622080"/>
            <a:ext cx="2586240" cy="1149480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5049862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>
            <a:extLst>
              <a:ext uri="{FF2B5EF4-FFF2-40B4-BE49-F238E27FC236}">
                <a16:creationId xmlns:a16="http://schemas.microsoft.com/office/drawing/2014/main" id="{FD0F5E7A-A8C8-42B9-BCDE-A5CC1EC6B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880" y="985320"/>
            <a:ext cx="7238880" cy="144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6000" b="1" u="none">
                <a:solidFill>
                  <a:srgbClr val="B0002B"/>
                </a:solidFill>
                <a:latin typeface="Comic Sans MS"/>
                <a:ea typeface="Comic Sans MS"/>
                <a:cs typeface="Comic Sans MS"/>
              </a:rPr>
              <a:t>Working Together</a:t>
            </a:r>
            <a:endParaRPr sz="60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PlaceHolder 2">
            <a:extLst>
              <a:ext uri="{FF2B5EF4-FFF2-40B4-BE49-F238E27FC236}">
                <a16:creationId xmlns:a16="http://schemas.microsoft.com/office/drawing/2014/main" id="{63F41B4B-31F9-479E-BE09-9A4A571BBEFC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1442880" y="3427200"/>
            <a:ext cx="7238880" cy="1752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ctr">
              <a:lnSpc>
                <a:spcPct val="100000"/>
              </a:lnSpc>
              <a:spcBef>
                <a:spcPts val="72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9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We can help every child thrive in Year 1.</a:t>
            </a:r>
            <a:endParaRPr sz="29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indent="0" algn="ctr">
              <a:lnSpc>
                <a:spcPct val="100000"/>
              </a:lnSpc>
              <a:spcBef>
                <a:spcPts val="72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29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indent="0" algn="ctr">
              <a:lnSpc>
                <a:spcPct val="100000"/>
              </a:lnSpc>
              <a:spcBef>
                <a:spcPts val="72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9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95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Questions?</a:t>
            </a:r>
            <a:endParaRPr sz="29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</p:txBody>
      </p:sp>
      <p:pic>
        <p:nvPicPr>
          <p:cNvPr id="25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062320" y="5171760"/>
            <a:ext cx="3657600" cy="1514520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2089534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>
            <a:extLst>
              <a:ext uri="{FF2B5EF4-FFF2-40B4-BE49-F238E27FC236}">
                <a16:creationId xmlns:a16="http://schemas.microsoft.com/office/drawing/2014/main" id="{67CA5198-3C01-4C63-A30E-049159789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800" y="300960"/>
            <a:ext cx="731376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3600" b="1" u="none">
                <a:solidFill>
                  <a:srgbClr val="B0002B"/>
                </a:solidFill>
                <a:latin typeface="Comic Sans MS"/>
                <a:ea typeface="Comic Sans MS"/>
                <a:cs typeface="Comic Sans MS"/>
              </a:rPr>
              <a:t>What to expect in Year 1</a:t>
            </a:r>
            <a:endParaRPr sz="36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PlaceHolder 2">
            <a:extLst>
              <a:ext uri="{FF2B5EF4-FFF2-40B4-BE49-F238E27FC236}">
                <a16:creationId xmlns:a16="http://schemas.microsoft.com/office/drawing/2014/main" id="{F9125032-654D-441E-AAAB-374C92144438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33400" y="1628280"/>
            <a:ext cx="8386560" cy="4227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343080" indent="-343080" algn="l">
              <a:lnSpc>
                <a:spcPct val="100000"/>
              </a:lnSpc>
              <a:spcBef>
                <a:spcPts val="601"/>
              </a:spcBef>
              <a:buClr>
                <a:srgbClr val="0000CC"/>
              </a:buClr>
              <a:buSzPct val="7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A gentle transition from Reception</a:t>
            </a:r>
            <a:endParaRPr sz="24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indent="0" algn="l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24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100000"/>
              </a:lnSpc>
              <a:spcBef>
                <a:spcPts val="601"/>
              </a:spcBef>
              <a:buClr>
                <a:srgbClr val="0000CC"/>
              </a:buClr>
              <a:buSzPct val="7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Growing independence and confidence</a:t>
            </a:r>
            <a:endParaRPr sz="24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0" algn="l">
              <a:lnSpc>
                <a:spcPct val="100000"/>
              </a:lnSpc>
              <a:spcBef>
                <a:spcPts val="601"/>
              </a:spcBef>
              <a:buNone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24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100000"/>
              </a:lnSpc>
              <a:spcBef>
                <a:spcPts val="601"/>
              </a:spcBef>
              <a:buClr>
                <a:srgbClr val="0000CC"/>
              </a:buClr>
              <a:buSzPct val="7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Purposeful, engaging learning</a:t>
            </a:r>
            <a:endParaRPr sz="24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0" algn="l">
              <a:lnSpc>
                <a:spcPct val="100000"/>
              </a:lnSpc>
              <a:spcBef>
                <a:spcPts val="601"/>
              </a:spcBef>
              <a:buNone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24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100000"/>
              </a:lnSpc>
              <a:spcBef>
                <a:spcPts val="601"/>
              </a:spcBef>
              <a:buClr>
                <a:srgbClr val="0000CC"/>
              </a:buClr>
              <a:buSzPct val="7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First-hand experiences indoors and outdoors</a:t>
            </a:r>
            <a:endParaRPr sz="24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0" algn="l">
              <a:lnSpc>
                <a:spcPct val="100000"/>
              </a:lnSpc>
              <a:spcBef>
                <a:spcPts val="601"/>
              </a:spcBef>
              <a:buNone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24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100000"/>
              </a:lnSpc>
              <a:spcBef>
                <a:spcPts val="601"/>
              </a:spcBef>
              <a:buClr>
                <a:srgbClr val="0000CC"/>
              </a:buClr>
              <a:buSzPct val="7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• A strong partnership between home and school</a:t>
            </a:r>
            <a:endParaRPr sz="24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</p:txBody>
      </p:sp>
      <p:pic>
        <p:nvPicPr>
          <p:cNvPr id="31" name="il_fi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831080" y="4005000"/>
            <a:ext cx="865080" cy="1114560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880297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>
            <a:extLst>
              <a:ext uri="{FF2B5EF4-FFF2-40B4-BE49-F238E27FC236}">
                <a16:creationId xmlns:a16="http://schemas.microsoft.com/office/drawing/2014/main" id="{6559FA13-BD81-4279-8F2F-841B9CBCC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800" y="300960"/>
            <a:ext cx="731376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3600" b="1" u="none">
                <a:solidFill>
                  <a:srgbClr val="B0002B"/>
                </a:solidFill>
                <a:latin typeface="Comic Sans MS"/>
                <a:ea typeface="Comic Sans MS"/>
                <a:cs typeface="Comic Sans MS"/>
              </a:rPr>
              <a:t>Our Classroom Expectations</a:t>
            </a:r>
            <a:endParaRPr sz="36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PlaceHolder 2">
            <a:extLst>
              <a:ext uri="{FF2B5EF4-FFF2-40B4-BE49-F238E27FC236}">
                <a16:creationId xmlns:a16="http://schemas.microsoft.com/office/drawing/2014/main" id="{73FCF642-C232-4180-9FFE-3811319350BF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1047750" y="1714500"/>
            <a:ext cx="6381750" cy="371475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l">
              <a:spcAft>
                <a:spcPts val="14"/>
              </a:spcAf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In Year 1, we:</a:t>
            </a:r>
            <a:endParaRPr lang="en-GB" sz="180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spcAft>
                <a:spcPts val="14"/>
              </a:spcAf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800" u="sng" dirty="0">
              <a:solidFill>
                <a:srgbClr val="111827"/>
              </a:solidFill>
            </a:endParaRPr>
          </a:p>
          <a:p>
            <a:pPr algn="l">
              <a:spcAft>
                <a:spcPts val="14"/>
              </a:spcAf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sz="180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marL="24" indent="-12" algn="l">
              <a:spcAft>
                <a:spcPts val="6"/>
              </a:spcAft>
              <a:buChar char="•"/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listen carefully</a:t>
            </a:r>
          </a:p>
          <a:p>
            <a:pPr marL="24" indent="-12" algn="l">
              <a:spcAft>
                <a:spcPts val="6"/>
              </a:spcAft>
              <a:buChar char="•"/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use kind words and kind hands</a:t>
            </a:r>
          </a:p>
          <a:p>
            <a:pPr marL="24" indent="-12" algn="l">
              <a:spcAft>
                <a:spcPts val="6"/>
              </a:spcAft>
              <a:buChar char="•"/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share and take turns</a:t>
            </a:r>
          </a:p>
          <a:p>
            <a:pPr marL="24" indent="-12" algn="l">
              <a:spcAft>
                <a:spcPts val="6"/>
              </a:spcAft>
              <a:buChar char="•"/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help one another</a:t>
            </a:r>
          </a:p>
          <a:p>
            <a:pPr marL="24" indent="-12" algn="l">
              <a:spcAft>
                <a:spcPts val="6"/>
              </a:spcAft>
              <a:buChar char="•"/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look after our classroom</a:t>
            </a:r>
          </a:p>
          <a:p>
            <a:pPr marL="24" indent="-12" algn="l">
              <a:spcAft>
                <a:spcPts val="6"/>
              </a:spcAft>
              <a:buChar char="•"/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show respect</a:t>
            </a:r>
          </a:p>
          <a:p>
            <a:pPr marL="24" indent="-12" algn="l">
              <a:spcAft>
                <a:spcPts val="6"/>
              </a:spcAft>
              <a:buChar char="•"/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always try our best</a:t>
            </a:r>
          </a:p>
        </p:txBody>
      </p:sp>
      <p:pic>
        <p:nvPicPr>
          <p:cNvPr id="34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724360" y="3068280"/>
            <a:ext cx="2698560" cy="2095560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2004855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>
            <a:extLst>
              <a:ext uri="{FF2B5EF4-FFF2-40B4-BE49-F238E27FC236}">
                <a16:creationId xmlns:a16="http://schemas.microsoft.com/office/drawing/2014/main" id="{7125BF2C-BCAB-4869-B012-1051DCB91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40" y="115200"/>
            <a:ext cx="731340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3600" b="1" u="none">
                <a:solidFill>
                  <a:srgbClr val="B0002B"/>
                </a:solidFill>
                <a:latin typeface="Comic Sans MS"/>
                <a:ea typeface="Comic Sans MS"/>
                <a:cs typeface="Comic Sans MS"/>
              </a:rPr>
              <a:t>Celebrating Positive Choices</a:t>
            </a:r>
            <a:endParaRPr sz="36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PlaceHolder 2">
            <a:extLst>
              <a:ext uri="{FF2B5EF4-FFF2-40B4-BE49-F238E27FC236}">
                <a16:creationId xmlns:a16="http://schemas.microsoft.com/office/drawing/2014/main" id="{914C6200-EB5D-4C32-8D07-1967F8C85ABC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1024920" y="1828800"/>
            <a:ext cx="7604280" cy="2952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343080" indent="-343080" algn="l">
              <a:lnSpc>
                <a:spcPct val="80000"/>
              </a:lnSpc>
              <a:spcBef>
                <a:spcPts val="6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We notice and celebrate children who follow our class expectations, work hard and show kindness.</a:t>
            </a:r>
            <a:endParaRPr sz="2400" b="0" u="none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80000"/>
              </a:lnSpc>
              <a:spcBef>
                <a:spcPts val="6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2400" b="0" u="none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80000"/>
              </a:lnSpc>
              <a:spcBef>
                <a:spcPts val="601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Children may receive Class Dojo points and other praise for their positive choices and achievements.</a:t>
            </a:r>
            <a:endParaRPr lang="en-GB" sz="180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marL="343080" indent="-343080" algn="l">
              <a:lnSpc>
                <a:spcPct val="80000"/>
              </a:lnSpc>
              <a:spcBef>
                <a:spcPts val="601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lang="en-GB" sz="1800" u="sng" dirty="0">
                <a:solidFill>
                  <a:srgbClr val="111827"/>
                </a:solidFill>
                <a:ea typeface="Verdana"/>
              </a:rPr>
              <a:t>Star of the week certificate</a:t>
            </a:r>
          </a:p>
          <a:p>
            <a:pPr marL="343080" indent="-343080" algn="l">
              <a:lnSpc>
                <a:spcPct val="80000"/>
              </a:lnSpc>
              <a:spcBef>
                <a:spcPts val="601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lang="en-GB" sz="1800" u="sng" dirty="0">
                <a:solidFill>
                  <a:srgbClr val="111827"/>
                </a:solidFill>
                <a:latin typeface="Verdana"/>
                <a:ea typeface="Verdana"/>
                <a:cs typeface="Verdana"/>
              </a:rPr>
              <a:t>W</a:t>
            </a:r>
            <a:r>
              <a:rPr lang="en-GB" sz="1800" b="0" u="sng" dirty="0">
                <a:solidFill>
                  <a:srgbClr val="111827"/>
                </a:solidFill>
                <a:latin typeface="Verdana"/>
                <a:ea typeface="Verdana"/>
                <a:cs typeface="Verdana"/>
              </a:rPr>
              <a:t>eekend with Barnaby Bear </a:t>
            </a:r>
          </a:p>
          <a:p>
            <a:pPr marL="343080" indent="-343080" algn="l">
              <a:lnSpc>
                <a:spcPct val="80000"/>
              </a:lnSpc>
              <a:spcBef>
                <a:spcPts val="601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lang="en-GB" sz="1800" u="sng" dirty="0">
                <a:solidFill>
                  <a:srgbClr val="111827"/>
                </a:solidFill>
                <a:latin typeface="Verdana"/>
                <a:ea typeface="Verdana"/>
                <a:cs typeface="Verdana"/>
              </a:rPr>
              <a:t>House points</a:t>
            </a:r>
            <a:endParaRPr sz="2400" b="0" u="none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</p:txBody>
      </p:sp>
      <p:pic>
        <p:nvPicPr>
          <p:cNvPr id="38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16000" y="4149720"/>
            <a:ext cx="3490920" cy="1830240"/>
          </a:xfrm>
          <a:prstGeom prst="rect">
            <a:avLst/>
          </a:prstGeom>
          <a:ln w="38160">
            <a:noFill/>
          </a:ln>
        </p:spPr>
      </p:pic>
      <p:pic>
        <p:nvPicPr>
          <p:cNvPr id="39" name="Picture 4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698800" y="4141440"/>
            <a:ext cx="2730600" cy="1783080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675428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>
            <a:extLst>
              <a:ext uri="{FF2B5EF4-FFF2-40B4-BE49-F238E27FC236}">
                <a16:creationId xmlns:a16="http://schemas.microsoft.com/office/drawing/2014/main" id="{3B8A49F8-0441-4C6C-A89E-C638AE604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800" y="300960"/>
            <a:ext cx="731376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3600" b="1" u="none">
                <a:solidFill>
                  <a:srgbClr val="B0002B"/>
                </a:solidFill>
                <a:latin typeface="Comic Sans MS"/>
                <a:ea typeface="Comic Sans MS"/>
                <a:cs typeface="Comic Sans MS"/>
              </a:rPr>
              <a:t>When Things Go Wrong</a:t>
            </a:r>
            <a:endParaRPr sz="36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PlaceHolder 2">
            <a:extLst>
              <a:ext uri="{FF2B5EF4-FFF2-40B4-BE49-F238E27FC236}">
                <a16:creationId xmlns:a16="http://schemas.microsoft.com/office/drawing/2014/main" id="{585EB2FF-ABDF-443A-A017-696EA416EE9B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99640" y="1628640"/>
            <a:ext cx="4530600" cy="4728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l">
              <a:spcAft>
                <a:spcPts val="16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65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spcAft>
                <a:spcPts val="16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650" u="sng" dirty="0">
              <a:solidFill>
                <a:srgbClr val="111827"/>
              </a:solidFill>
            </a:endParaRPr>
          </a:p>
          <a:p>
            <a:pPr algn="l">
              <a:spcAft>
                <a:spcPts val="16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65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spcAft>
                <a:spcPts val="16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650" u="sng" dirty="0">
              <a:solidFill>
                <a:srgbClr val="111827"/>
              </a:solidFill>
            </a:endParaRPr>
          </a:p>
          <a:p>
            <a:pPr algn="l">
              <a:spcAft>
                <a:spcPts val="16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65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spcAft>
                <a:spcPts val="16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650" u="sng" dirty="0">
              <a:solidFill>
                <a:srgbClr val="111827"/>
              </a:solidFill>
            </a:endParaRPr>
          </a:p>
          <a:p>
            <a:pPr algn="l">
              <a:spcAft>
                <a:spcPts val="16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65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spcAft>
                <a:spcPts val="16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650" u="sng" dirty="0">
              <a:solidFill>
                <a:srgbClr val="111827"/>
              </a:solidFill>
            </a:endParaRPr>
          </a:p>
          <a:p>
            <a:pPr algn="l">
              <a:spcAft>
                <a:spcPts val="16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Children are supported to understand what happened and make a better choice.</a:t>
            </a:r>
            <a:endParaRPr lang="en-GB" sz="165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spcAft>
                <a:spcPts val="16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65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spcAft>
                <a:spcPts val="16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650" u="sng" dirty="0">
              <a:solidFill>
                <a:srgbClr val="111827"/>
              </a:solidFill>
            </a:endParaRPr>
          </a:p>
          <a:p>
            <a:pPr algn="l">
              <a:spcAft>
                <a:spcPts val="16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650" u="sng" dirty="0">
              <a:solidFill>
                <a:srgbClr val="111827"/>
              </a:solidFill>
            </a:endParaRPr>
          </a:p>
          <a:p>
            <a:pPr algn="l">
              <a:spcAft>
                <a:spcPts val="16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sz="165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spcAft>
                <a:spcPts val="6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The usual steps are:</a:t>
            </a:r>
          </a:p>
          <a:p>
            <a:pPr marL="22" indent="-11" algn="l">
              <a:spcAft>
                <a:spcPts val="4"/>
              </a:spcAft>
              <a:buChar char="•"/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a reminder or warning</a:t>
            </a:r>
          </a:p>
          <a:p>
            <a:pPr marL="22" indent="-11" algn="l">
              <a:spcAft>
                <a:spcPts val="4"/>
              </a:spcAft>
              <a:buChar char="•"/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time to reflect in class</a:t>
            </a:r>
          </a:p>
          <a:p>
            <a:pPr marL="22" indent="-11" algn="l">
              <a:spcAft>
                <a:spcPts val="4"/>
              </a:spcAft>
              <a:buChar char="•"/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reflection time in another class, if needed</a:t>
            </a:r>
          </a:p>
          <a:p>
            <a:pPr algn="l">
              <a:spcBef>
                <a:spcPts val="16"/>
              </a:spcBef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lang="en-GB" sz="1650" u="sng" dirty="0">
                <a:solidFill>
                  <a:srgbClr val="111827"/>
                </a:solidFill>
              </a:rPr>
              <a:t>RED CARD: </a:t>
            </a: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 a reflection sheet is sent home for a parent or carer to sign and return.</a:t>
            </a:r>
          </a:p>
        </p:txBody>
      </p:sp>
      <p:pic>
        <p:nvPicPr>
          <p:cNvPr id="41" name="Picture 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651280" y="2312640"/>
            <a:ext cx="3265560" cy="3360960"/>
          </a:xfrm>
          <a:prstGeom prst="rect">
            <a:avLst/>
          </a:prstGeom>
          <a:ln w="38160">
            <a:noFill/>
          </a:ln>
        </p:spPr>
      </p:pic>
      <p:pic>
        <p:nvPicPr>
          <p:cNvPr id="2" name="Picture 1" descr="Image result for good to be green">
            <a:extLst>
              <a:ext uri="{FF2B5EF4-FFF2-40B4-BE49-F238E27FC236}">
                <a16:creationId xmlns:a16="http://schemas.microsoft.com/office/drawing/2014/main" id="{3B47145A-F10E-329B-8904-DCA7F3034D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251" y="1628640"/>
            <a:ext cx="2127299" cy="159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10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>
            <a:extLst>
              <a:ext uri="{FF2B5EF4-FFF2-40B4-BE49-F238E27FC236}">
                <a16:creationId xmlns:a16="http://schemas.microsoft.com/office/drawing/2014/main" id="{157A4231-EEEB-482A-96A8-7E0CD4D8B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800" y="300960"/>
            <a:ext cx="731376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3600" b="1" u="none">
                <a:solidFill>
                  <a:srgbClr val="B0002B"/>
                </a:solidFill>
                <a:latin typeface="Comic Sans MS"/>
                <a:ea typeface="Comic Sans MS"/>
                <a:cs typeface="Comic Sans MS"/>
              </a:rPr>
              <a:t>Topics This Year</a:t>
            </a:r>
            <a:endParaRPr sz="36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" name="PlaceHolder 2">
            <a:extLst>
              <a:ext uri="{FF2B5EF4-FFF2-40B4-BE49-F238E27FC236}">
                <a16:creationId xmlns:a16="http://schemas.microsoft.com/office/drawing/2014/main" id="{0A4EF515-E83E-4C8D-BA7D-7518E15E607C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1047750" y="1666875"/>
            <a:ext cx="4333875" cy="447675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343080" indent="-343080" algn="l">
              <a:lnSpc>
                <a:spcPct val="80000"/>
              </a:lnSpc>
              <a:spcBef>
                <a:spcPts val="499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Autumn 1   Memory Box</a:t>
            </a:r>
            <a:endParaRPr sz="20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80000"/>
              </a:lnSpc>
              <a:spcBef>
                <a:spcPts val="499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20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80000"/>
              </a:lnSpc>
              <a:spcBef>
                <a:spcPts val="499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Autumn 2   Superheroes</a:t>
            </a:r>
            <a:endParaRPr sz="20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80000"/>
              </a:lnSpc>
              <a:spcBef>
                <a:spcPts val="499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20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80000"/>
              </a:lnSpc>
              <a:spcBef>
                <a:spcPts val="499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Spring 1     Moon Zoom!</a:t>
            </a:r>
            <a:endParaRPr sz="20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80000"/>
              </a:lnSpc>
              <a:spcBef>
                <a:spcPts val="499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20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80000"/>
              </a:lnSpc>
              <a:spcBef>
                <a:spcPts val="499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Spring 2     Splendid Skies</a:t>
            </a:r>
            <a:endParaRPr sz="20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80000"/>
              </a:lnSpc>
              <a:spcBef>
                <a:spcPts val="499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20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80000"/>
              </a:lnSpc>
              <a:spcBef>
                <a:spcPts val="499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Summer 1   Bright Lights, Big City</a:t>
            </a:r>
            <a:endParaRPr sz="20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80000"/>
              </a:lnSpc>
              <a:spcBef>
                <a:spcPts val="499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sz="20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80000"/>
              </a:lnSpc>
              <a:spcBef>
                <a:spcPts val="499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0" i="0" u="sng">
                <a:solidFill>
                  <a:srgbClr val="111827"/>
                </a:solidFill>
                <a:latin typeface="Arial"/>
                <a:ea typeface="Arial"/>
                <a:cs typeface="Arial"/>
              </a:rPr>
              <a:t>Summer 2   Paws, Claws and Whiskers</a:t>
            </a:r>
            <a:endParaRPr sz="2000" b="0" u="none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</p:txBody>
      </p:sp>
      <p:pic>
        <p:nvPicPr>
          <p:cNvPr id="58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400360" y="122040"/>
            <a:ext cx="1435320" cy="1255680"/>
          </a:xfrm>
          <a:prstGeom prst="rect">
            <a:avLst/>
          </a:prstGeom>
          <a:ln w="38160">
            <a:noFill/>
          </a:ln>
        </p:spPr>
      </p:pic>
      <p:pic>
        <p:nvPicPr>
          <p:cNvPr id="59" name="Picture 4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7143480" y="1058760"/>
            <a:ext cx="1413000" cy="1492200"/>
          </a:xfrm>
          <a:prstGeom prst="rect">
            <a:avLst/>
          </a:prstGeom>
          <a:ln w="38160">
            <a:noFill/>
          </a:ln>
        </p:spPr>
      </p:pic>
      <p:pic>
        <p:nvPicPr>
          <p:cNvPr id="60" name="Picture 6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411520" y="1973160"/>
            <a:ext cx="1413000" cy="1406520"/>
          </a:xfrm>
          <a:prstGeom prst="rect">
            <a:avLst/>
          </a:prstGeom>
          <a:ln w="38160">
            <a:noFill/>
          </a:ln>
        </p:spPr>
      </p:pic>
      <p:pic>
        <p:nvPicPr>
          <p:cNvPr id="61" name="Picture 10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7146720" y="2852640"/>
            <a:ext cx="1540080" cy="1542960"/>
          </a:xfrm>
          <a:prstGeom prst="rect">
            <a:avLst/>
          </a:prstGeom>
          <a:ln w="38160">
            <a:noFill/>
          </a:ln>
        </p:spPr>
      </p:pic>
      <p:pic>
        <p:nvPicPr>
          <p:cNvPr id="62" name="Picture 12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5489280" y="3908160"/>
            <a:ext cx="1413000" cy="1530360"/>
          </a:xfrm>
          <a:prstGeom prst="rect">
            <a:avLst/>
          </a:prstGeom>
          <a:ln w="38160">
            <a:noFill/>
          </a:ln>
        </p:spPr>
      </p:pic>
      <p:pic>
        <p:nvPicPr>
          <p:cNvPr id="63" name="Picture 9"/>
          <p:cNvPicPr>
            <a:picLocks noChangeAspect="1"/>
          </p:cNvPicPr>
          <p:nvPr/>
        </p:nvPicPr>
        <p:blipFill>
          <a:blip r:embed="rId8"/>
          <a:srcRect l="53343" t="23115" r="12849" b="31172"/>
          <a:stretch/>
        </p:blipFill>
        <p:spPr>
          <a:xfrm>
            <a:off x="7118280" y="4714560"/>
            <a:ext cx="1701720" cy="1522440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543469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>
            <a:extLst>
              <a:ext uri="{FF2B5EF4-FFF2-40B4-BE49-F238E27FC236}">
                <a16:creationId xmlns:a16="http://schemas.microsoft.com/office/drawing/2014/main" id="{67CA5198-3C01-4C63-A30E-049159789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800" y="300960"/>
            <a:ext cx="731376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3600" b="1" u="none">
                <a:solidFill>
                  <a:srgbClr val="B0002B"/>
                </a:solidFill>
                <a:latin typeface="Comic Sans MS"/>
                <a:ea typeface="Comic Sans MS"/>
                <a:cs typeface="Comic Sans MS"/>
              </a:rPr>
              <a:t>Autumn 1: Memory Box</a:t>
            </a:r>
            <a:endParaRPr sz="36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PlaceHolder 2">
            <a:extLst>
              <a:ext uri="{FF2B5EF4-FFF2-40B4-BE49-F238E27FC236}">
                <a16:creationId xmlns:a16="http://schemas.microsoft.com/office/drawing/2014/main" id="{F9125032-654D-441E-AAAB-374C92144438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33400" y="1628280"/>
            <a:ext cx="8386560" cy="4227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l">
              <a:spcAft>
                <a:spcPts val="14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This half term, children will:</a:t>
            </a:r>
            <a:endParaRPr lang="en-GB" sz="165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spcAft>
                <a:spcPts val="14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650" u="sng" dirty="0">
              <a:solidFill>
                <a:srgbClr val="111827"/>
              </a:solidFill>
            </a:endParaRPr>
          </a:p>
          <a:p>
            <a:pPr algn="l">
              <a:spcAft>
                <a:spcPts val="14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lang="en-GB" sz="165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algn="l">
              <a:spcAft>
                <a:spcPts val="14"/>
              </a:spcAft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endParaRPr sz="1650" b="0" i="0" u="sng" dirty="0">
              <a:solidFill>
                <a:srgbClr val="111827"/>
              </a:solidFill>
              <a:latin typeface="Arial"/>
              <a:ea typeface="Arial"/>
              <a:cs typeface="Arial"/>
            </a:endParaRPr>
          </a:p>
          <a:p>
            <a:pPr marL="24" indent="-12" algn="l">
              <a:spcAft>
                <a:spcPts val="8"/>
              </a:spcAft>
              <a:buChar char="•"/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compare the past and present through toys and photographs</a:t>
            </a:r>
          </a:p>
          <a:p>
            <a:pPr marL="24" indent="-12" algn="l">
              <a:spcAft>
                <a:spcPts val="8"/>
              </a:spcAft>
              <a:buChar char="•"/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read Lost in the Toy Museum, The Everywhere Bear and </a:t>
            </a:r>
            <a:r>
              <a:rPr sz="1650" b="0" i="0" u="sng" dirty="0" err="1">
                <a:solidFill>
                  <a:srgbClr val="111827"/>
                </a:solidFill>
                <a:latin typeface="Arial"/>
                <a:ea typeface="Arial"/>
                <a:cs typeface="Arial"/>
              </a:rPr>
              <a:t>Knuffle</a:t>
            </a: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 Bunny</a:t>
            </a:r>
          </a:p>
          <a:p>
            <a:pPr marL="24" indent="-12" algn="l">
              <a:spcAft>
                <a:spcPts val="8"/>
              </a:spcAft>
              <a:buChar char="•"/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build confident sentence writing</a:t>
            </a:r>
          </a:p>
          <a:p>
            <a:pPr marL="24" indent="-12" algn="l">
              <a:spcAft>
                <a:spcPts val="8"/>
              </a:spcAft>
              <a:buChar char="•"/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explore place value within 10</a:t>
            </a:r>
          </a:p>
          <a:p>
            <a:pPr marL="24" indent="-12" algn="l">
              <a:spcAft>
                <a:spcPts val="8"/>
              </a:spcAft>
              <a:buChar char="•"/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name body parts and investigate the senses</a:t>
            </a:r>
          </a:p>
          <a:p>
            <a:pPr marL="24" indent="-12" algn="l">
              <a:spcAft>
                <a:spcPts val="8"/>
              </a:spcAft>
              <a:buChar char="•"/>
              <a:defRPr sz="165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0" i="0" u="sng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learn about Creation and Covenant in RE</a:t>
            </a:r>
          </a:p>
        </p:txBody>
      </p:sp>
      <p:pic>
        <p:nvPicPr>
          <p:cNvPr id="31" name="il_fi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831080" y="4005000"/>
            <a:ext cx="865080" cy="1114560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880297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>
            <a:extLst>
              <a:ext uri="{FF2B5EF4-FFF2-40B4-BE49-F238E27FC236}">
                <a16:creationId xmlns:a16="http://schemas.microsoft.com/office/drawing/2014/main" id="{7CD49045-57BE-4678-8D39-35D5B84FC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800" y="300960"/>
            <a:ext cx="7313760" cy="104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B0002B"/>
                </a:solidFill>
              </a:defRPr>
            </a:pPr>
            <a:r>
              <a:rPr sz="3600" b="1" u="none">
                <a:solidFill>
                  <a:srgbClr val="B0002B"/>
                </a:solidFill>
                <a:latin typeface="Arial"/>
                <a:ea typeface="Arial"/>
                <a:cs typeface="Arial"/>
              </a:rPr>
              <a:t>A Typical School Day</a:t>
            </a:r>
            <a:endParaRPr sz="3600" b="0" u="none">
              <a:solidFill>
                <a:srgbClr val="0000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" name="PlaceHolder 2">
            <a:extLst>
              <a:ext uri="{FF2B5EF4-FFF2-40B4-BE49-F238E27FC236}">
                <a16:creationId xmlns:a16="http://schemas.microsoft.com/office/drawing/2014/main" id="{9BD51CA4-FCF7-4884-A6E3-F65198042613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1258200" y="1557000"/>
            <a:ext cx="7425000" cy="4608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194400" indent="-194400" algn="l">
              <a:lnSpc>
                <a:spcPct val="80000"/>
              </a:lnSpc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8:40   Children arrive and complete an early morning task</a:t>
            </a:r>
            <a:endParaRPr sz="2500" b="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80000"/>
              </a:lnSpc>
              <a:spcBef>
                <a:spcPts val="624"/>
              </a:spcBef>
              <a:buClr>
                <a:srgbClr val="0000CC"/>
              </a:buClr>
              <a:buSzPct val="7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8:50   Register</a:t>
            </a:r>
            <a:endParaRPr sz="2500" b="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80000"/>
              </a:lnSpc>
              <a:spcBef>
                <a:spcPts val="624"/>
              </a:spcBef>
              <a:buClr>
                <a:srgbClr val="0000CC"/>
              </a:buClr>
              <a:buSzPct val="7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9:00   </a:t>
            </a:r>
            <a:r>
              <a:rPr lang="en-GB"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Assembly/ </a:t>
            </a:r>
            <a:r>
              <a:rPr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Phonics, </a:t>
            </a:r>
            <a:r>
              <a:rPr lang="en-GB"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English/ </a:t>
            </a:r>
            <a:r>
              <a:rPr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handwriting</a:t>
            </a:r>
            <a:endParaRPr sz="2500" b="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80000"/>
              </a:lnSpc>
              <a:spcBef>
                <a:spcPts val="624"/>
              </a:spcBef>
              <a:buClr>
                <a:srgbClr val="0000CC"/>
              </a:buClr>
              <a:buSzPct val="7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10:15  Morning break</a:t>
            </a:r>
            <a:endParaRPr sz="2500" b="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indent="0" algn="l">
              <a:lnSpc>
                <a:spcPct val="80000"/>
              </a:lnSpc>
              <a:spcBef>
                <a:spcPts val="62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lang="en-GB"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      </a:t>
            </a:r>
            <a:r>
              <a:rPr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10:30  </a:t>
            </a:r>
            <a:r>
              <a:rPr lang="en-GB"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Maths</a:t>
            </a:r>
            <a:endParaRPr sz="2500" b="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80000"/>
              </a:lnSpc>
              <a:spcBef>
                <a:spcPts val="624"/>
              </a:spcBef>
              <a:buClr>
                <a:srgbClr val="0000CC"/>
              </a:buClr>
              <a:buSzPct val="7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 </a:t>
            </a:r>
            <a:r>
              <a:rPr lang="en-GB"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11:30</a:t>
            </a:r>
            <a:r>
              <a:rPr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        Lunch</a:t>
            </a:r>
            <a:endParaRPr sz="2500" b="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80000"/>
              </a:lnSpc>
              <a:spcBef>
                <a:spcPts val="624"/>
              </a:spcBef>
              <a:buClr>
                <a:srgbClr val="0000CC"/>
              </a:buClr>
              <a:buSzPct val="7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12:30  Afternoon learning: </a:t>
            </a:r>
            <a:r>
              <a:rPr lang="en-GB"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science/</a:t>
            </a:r>
            <a:r>
              <a:rPr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 topic</a:t>
            </a:r>
            <a:r>
              <a:rPr lang="en-GB"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/</a:t>
            </a:r>
            <a:r>
              <a:rPr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 RE</a:t>
            </a:r>
            <a:r>
              <a:rPr lang="en-GB" sz="1800" dirty="0">
                <a:solidFill>
                  <a:srgbClr val="111827"/>
                </a:solidFill>
              </a:rPr>
              <a:t>/PSHE/ Art/ C</a:t>
            </a:r>
            <a:r>
              <a:rPr sz="1800" b="0" i="0" dirty="0" err="1">
                <a:solidFill>
                  <a:srgbClr val="111827"/>
                </a:solidFill>
                <a:latin typeface="Arial"/>
                <a:ea typeface="Arial"/>
                <a:cs typeface="Arial"/>
              </a:rPr>
              <a:t>omputing</a:t>
            </a:r>
            <a:r>
              <a:rPr lang="en-GB"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/</a:t>
            </a:r>
            <a:r>
              <a:rPr lang="en-GB" sz="1800" b="0" i="0" dirty="0" err="1">
                <a:solidFill>
                  <a:srgbClr val="111827"/>
                </a:solidFill>
                <a:latin typeface="Arial"/>
                <a:ea typeface="Arial"/>
                <a:cs typeface="Arial"/>
              </a:rPr>
              <a:t>Guded</a:t>
            </a:r>
            <a:r>
              <a:rPr lang="en-GB"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 Reading/PE</a:t>
            </a:r>
            <a:r>
              <a:rPr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 </a:t>
            </a:r>
            <a:endParaRPr sz="2500" b="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3080" indent="-343080" algn="l">
              <a:lnSpc>
                <a:spcPct val="80000"/>
              </a:lnSpc>
              <a:spcBef>
                <a:spcPts val="624"/>
              </a:spcBef>
              <a:buClr>
                <a:srgbClr val="0000CC"/>
              </a:buClr>
              <a:buSzPct val="70000"/>
              <a:buFont typeface="Wingdings"/>
              <a:buChar char="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sng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0" i="0" dirty="0">
                <a:solidFill>
                  <a:srgbClr val="111827"/>
                </a:solidFill>
                <a:latin typeface="Arial"/>
                <a:ea typeface="Arial"/>
                <a:cs typeface="Arial"/>
              </a:rPr>
              <a:t>3:15   Home time</a:t>
            </a:r>
            <a:endParaRPr sz="2500" b="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607473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Libre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prstDash val="solid"/>
        </a:ln>
        <a:ln w="6350">
          <a:prstDash val="solid"/>
        </a:ln>
        <a:ln w="635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Libre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prstDash val="solid"/>
        </a:ln>
        <a:ln w="6350">
          <a:prstDash val="solid"/>
        </a:ln>
        <a:ln w="635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1099</Words>
  <Application>Microsoft Office PowerPoint</Application>
  <DocSecurity>0</DocSecurity>
  <PresentationFormat>On-screen Show (4:3)</PresentationFormat>
  <Paragraphs>196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Comic Sans MS</vt:lpstr>
      <vt:lpstr>Times New Roman</vt:lpstr>
      <vt:lpstr>Verdana</vt:lpstr>
      <vt:lpstr>Wingdings</vt:lpstr>
      <vt:lpstr>Office</vt:lpstr>
      <vt:lpstr>Welcome to Year 1</vt:lpstr>
      <vt:lpstr>Our Mission</vt:lpstr>
      <vt:lpstr>What to expect in Year 1</vt:lpstr>
      <vt:lpstr>Our Classroom Expectations</vt:lpstr>
      <vt:lpstr>Celebrating Positive Choices</vt:lpstr>
      <vt:lpstr>When Things Go Wrong</vt:lpstr>
      <vt:lpstr>Topics This Year</vt:lpstr>
      <vt:lpstr>Autumn 1: Memory Box</vt:lpstr>
      <vt:lpstr>A Typical School Day</vt:lpstr>
      <vt:lpstr>Writing in Year 1</vt:lpstr>
      <vt:lpstr>How Reading Develops in Year 1</vt:lpstr>
      <vt:lpstr>Reading in Year 1</vt:lpstr>
      <vt:lpstr>Weekly Spellings</vt:lpstr>
      <vt:lpstr>Mathematics in Year 1</vt:lpstr>
      <vt:lpstr>Home Learning</vt:lpstr>
      <vt:lpstr>The Phonics Screening Check</vt:lpstr>
      <vt:lpstr>Uniform and Presentation</vt:lpstr>
      <vt:lpstr>PE and Water</vt:lpstr>
      <vt:lpstr>Keeping in Touch</vt:lpstr>
      <vt:lpstr>Helping at Home</vt:lpstr>
      <vt:lpstr>Working Together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wreimuskoniecz1.302</cp:lastModifiedBy>
  <cp:revision>8</cp:revision>
  <dcterms:created xsi:type="dcterms:W3CDTF">2026-09-08T17:28:14Z</dcterms:created>
  <dcterms:modified xsi:type="dcterms:W3CDTF">2026-09-14T10:53:46Z</dcterms:modified>
</cp:coreProperties>
</file>